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35" r:id="rId1"/>
    <p:sldMasterId id="2147483813" r:id="rId2"/>
    <p:sldMasterId id="2147483835" r:id="rId3"/>
  </p:sldMasterIdLst>
  <p:notesMasterIdLst>
    <p:notesMasterId r:id="rId25"/>
  </p:notesMasterIdLst>
  <p:handoutMasterIdLst>
    <p:handoutMasterId r:id="rId26"/>
  </p:handoutMasterIdLst>
  <p:sldIdLst>
    <p:sldId id="302" r:id="rId4"/>
    <p:sldId id="303" r:id="rId5"/>
    <p:sldId id="332" r:id="rId6"/>
    <p:sldId id="309" r:id="rId7"/>
    <p:sldId id="314" r:id="rId8"/>
    <p:sldId id="325" r:id="rId9"/>
    <p:sldId id="317" r:id="rId10"/>
    <p:sldId id="331" r:id="rId11"/>
    <p:sldId id="330" r:id="rId12"/>
    <p:sldId id="319" r:id="rId13"/>
    <p:sldId id="305" r:id="rId14"/>
    <p:sldId id="306" r:id="rId15"/>
    <p:sldId id="320" r:id="rId16"/>
    <p:sldId id="328" r:id="rId17"/>
    <p:sldId id="307" r:id="rId18"/>
    <p:sldId id="308" r:id="rId19"/>
    <p:sldId id="312" r:id="rId20"/>
    <p:sldId id="321" r:id="rId21"/>
    <p:sldId id="313" r:id="rId22"/>
    <p:sldId id="323" r:id="rId23"/>
    <p:sldId id="327" r:id="rId24"/>
  </p:sldIdLst>
  <p:sldSz cx="12192000" cy="6858000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UCL Sans" pitchFamily="2" charset="77"/>
      <p:regular r:id="rId28"/>
      <p:bold r:id="rId29"/>
      <p:italic r:id="rId30"/>
    </p:embeddedFont>
    <p:embeddedFont>
      <p:font typeface="UCL Sans SemiBold" pitchFamily="2" charset="77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A2EC2F-43D1-6F61-F4BC-6EFB17B531D8}" name="Kat Sommers" initials="KS" userId="Kat Sommer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39E"/>
    <a:srgbClr val="002EA6"/>
    <a:srgbClr val="10433F"/>
    <a:srgbClr val="005E5C"/>
    <a:srgbClr val="361A54"/>
    <a:srgbClr val="118DFF"/>
    <a:srgbClr val="E66C37"/>
    <a:srgbClr val="1AAB40"/>
    <a:srgbClr val="E645AB"/>
    <a:srgbClr val="751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86429"/>
  </p:normalViewPr>
  <p:slideViewPr>
    <p:cSldViewPr>
      <p:cViewPr>
        <p:scale>
          <a:sx n="72" d="100"/>
          <a:sy n="72" d="100"/>
        </p:scale>
        <p:origin x="920" y="7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276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9" Type="http://schemas.microsoft.com/office/2018/10/relationships/authors" Target="authors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E67AAA-7040-8B0B-8122-DDA10601D6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47D23-0C3D-D7C0-6667-B2C6AA1EE4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D93C3-F286-9C4B-98EC-FBB7F0C69BB5}" type="datetimeFigureOut">
              <a:rPr lang="en-US" smtClean="0"/>
              <a:t>7/5/26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0A97E-0F68-A874-C9FD-80673D508B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ACC15-A2E2-9CD3-5B2C-9BBABA6B42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A0B70-CCF2-4444-BE01-B320D9CE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6721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8A70A-88C5-8F48-B495-07492CFAC4E8}" type="datetimeFigureOut">
              <a:rPr lang="en-US" smtClean="0"/>
              <a:t>7/5/26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BC158-BB56-D04E-8DE4-3CEB7865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79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01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86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80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68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18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43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25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86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87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7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4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9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5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9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57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17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BC158-BB56-D04E-8DE4-3CEB78651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3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itle  - 2/3 line heading and text">
    <p:bg>
      <p:bgPr>
        <a:solidFill>
          <a:srgbClr val="361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012CB60-9988-A489-E697-750E15082B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3463" y="382186"/>
            <a:ext cx="6485967" cy="19746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0" dirty="0"/>
              <a:t>Main headline in 42pt UCL Sans </a:t>
            </a:r>
            <a:r>
              <a:rPr lang="en-GB" b="0" dirty="0" err="1"/>
              <a:t>SemiBold</a:t>
            </a:r>
            <a:r>
              <a:rPr lang="en-GB" b="0" dirty="0"/>
              <a:t>, no more than 2-3 lines</a:t>
            </a:r>
            <a:endParaRPr lang="en-GB" noProof="1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D399E32-0C3D-79EA-8549-ED9C47B8814C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2303463" y="4473756"/>
            <a:ext cx="6456937" cy="3510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Name of presenter, 24pt UCL Sans Regular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B036D7-E2F6-A505-BD78-D58A7EE2AF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303463" y="4981780"/>
            <a:ext cx="6456937" cy="361324"/>
          </a:xfrm>
          <a:prstGeom prst="rect">
            <a:avLst/>
          </a:prstGeom>
        </p:spPr>
        <p:txBody>
          <a:bodyPr lIns="0" tIns="0" rIns="0" bIns="0"/>
          <a:lstStyle>
            <a:lvl1pPr marL="10080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UCL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en-GB" noProof="0" dirty="0"/>
              <a:t>Date in 24pt UCL Sans Regular </a:t>
            </a:r>
          </a:p>
          <a:p>
            <a:endParaRPr lang="en-GB" noProof="0" dirty="0"/>
          </a:p>
        </p:txBody>
      </p:sp>
      <p:pic>
        <p:nvPicPr>
          <p:cNvPr id="9" name="Picture 8" descr="UCL logo, University College London">
            <a:extLst>
              <a:ext uri="{FF2B5EF4-FFF2-40B4-BE49-F238E27FC236}">
                <a16:creationId xmlns:a16="http://schemas.microsoft.com/office/drawing/2014/main" id="{D13C0C81-E6EF-C626-E359-2DC4637817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455" y="5661248"/>
            <a:ext cx="2844805" cy="798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03D562-9BC1-5B2A-B39F-74DAD6DF1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3541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9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_Content – 1 column title an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BF79-AA97-26C9-9CC6-9526F783E7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36125" y="409574"/>
            <a:ext cx="6604546" cy="121922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Divider slide title in 36pt UCL Sans </a:t>
            </a:r>
            <a:r>
              <a:rPr lang="en-GB" dirty="0" err="1"/>
              <a:t>SemiBold</a:t>
            </a:r>
            <a:endParaRPr lang="en-GB" noProof="1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B7E96379-922E-B22F-EDC8-38E90D9A91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36124" y="1916825"/>
            <a:ext cx="6604547" cy="35283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r>
              <a:rPr lang="en-GB" dirty="0"/>
              <a:t>This slide can be used to introduce a new section. It can have just a title, or you can add body text in this text box too. </a:t>
            </a:r>
          </a:p>
          <a:p>
            <a:endParaRPr lang="en-GB" dirty="0"/>
          </a:p>
          <a:p>
            <a:r>
              <a:rPr lang="en-GB" dirty="0"/>
              <a:t>Body text should be UCL Sans Regular and no smaller than 24pt, so it stays readable and accessible.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FDE716-F6EE-9CD2-4183-C3966BF52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54138" y="0"/>
            <a:ext cx="1892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9A0D4-0838-5973-6802-0E9A93433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35" y="2448"/>
            <a:ext cx="4095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4D565B-2E0B-B3BA-562F-3D6EFC90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5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_ Divider – 2 column title, text, table,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018A2AF-810B-73C2-88A4-F18925FFF8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3878" y="387950"/>
            <a:ext cx="3126782" cy="160089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 in 36pt UCL Sans </a:t>
            </a:r>
            <a:r>
              <a:rPr lang="en-GB" dirty="0" err="1"/>
              <a:t>SemiBold</a:t>
            </a:r>
            <a:r>
              <a:rPr lang="en-GB" dirty="0"/>
              <a:t> </a:t>
            </a:r>
            <a:endParaRPr lang="en-GB" noProof="1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E90FC9F5-D2F5-3AEF-CC25-A2EC4CB2EC8D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1404921" y="2426517"/>
            <a:ext cx="3126782" cy="87286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1"/>
              <a:t>Table header in 24pt UCL Sans Regular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4C55113-F63B-C02B-63A2-F9C817D9BF3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404921" y="3558617"/>
            <a:ext cx="2668022" cy="2850477"/>
          </a:xfrm>
          <a:prstGeom prst="rect">
            <a:avLst/>
          </a:prstGeom>
        </p:spPr>
        <p:txBody>
          <a:bodyPr/>
          <a:lstStyle/>
          <a:p>
            <a:r>
              <a:rPr lang="en-GB" noProof="1"/>
              <a:t>Click icon to add table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5F6D65-6CB4-1A07-17CB-355AFECF9D4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274327" y="496471"/>
            <a:ext cx="6508098" cy="4122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>
                <a:solidFill>
                  <a:schemeClr val="bg1"/>
                </a:solidFill>
                <a:latin typeface="UCL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1"/>
              <a:t>Subtitle in 30pt UCL Sans Regular</a:t>
            </a:r>
          </a:p>
        </p:txBody>
      </p:sp>
      <p:sp>
        <p:nvSpPr>
          <p:cNvPr id="6" name="Picture Placeholder 2" descr="Add a clear, concise statement describing the main purpose of the image">
            <a:extLst>
              <a:ext uri="{FF2B5EF4-FFF2-40B4-BE49-F238E27FC236}">
                <a16:creationId xmlns:a16="http://schemas.microsoft.com/office/drawing/2014/main" id="{82876633-1ADE-997E-991B-B6FA6635A2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275105" y="1089212"/>
            <a:ext cx="6507320" cy="4791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1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235949-2C3C-533B-6BE3-4C117E17E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4095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55F678-9F19-2B31-68D4-F374061E8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Content – 1 column title subheading, charts, images, gra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2C8D98A-BE72-8967-59A4-5DED29020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539" y="421239"/>
            <a:ext cx="9946032" cy="110961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0" dirty="0"/>
              <a:t>Title in 36pt UCL Sans </a:t>
            </a:r>
            <a:r>
              <a:rPr lang="en-GB" b="0" dirty="0" err="1"/>
              <a:t>SemiBold</a:t>
            </a:r>
            <a:r>
              <a:rPr lang="en-GB" b="0" dirty="0"/>
              <a:t>, no more than 1-2 lines</a:t>
            </a:r>
            <a:endParaRPr lang="en-GB" noProof="1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56CD648F-431D-5F73-408C-9A9A725008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538" y="1916826"/>
            <a:ext cx="9946033" cy="37588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GB" noProof="1"/>
              <a:t>Space for graphs, images, charts, videos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D0927E-B17D-5AAB-7B62-A7F6E96D7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8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_Content – 1 column title subheading, charts, images, graphs, footer, page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2C8D98A-BE72-8967-59A4-5DED29020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538" y="421239"/>
            <a:ext cx="9946033" cy="110961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0" dirty="0"/>
              <a:t>Title in 36pt UCL Sans </a:t>
            </a:r>
            <a:r>
              <a:rPr lang="en-GB" b="0" dirty="0" err="1"/>
              <a:t>SemiBold</a:t>
            </a:r>
            <a:r>
              <a:rPr lang="en-GB" b="0" dirty="0"/>
              <a:t>, no more than 1-2 lines</a:t>
            </a:r>
            <a:endParaRPr lang="en-GB" noProof="1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56CD648F-431D-5F73-408C-9A9A725008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539" y="1916826"/>
            <a:ext cx="9946032" cy="3758834"/>
          </a:xfrm>
          <a:prstGeom prst="rect">
            <a:avLst/>
          </a:prstGeom>
        </p:spPr>
        <p:txBody>
          <a:bodyPr/>
          <a:lstStyle>
            <a:lvl1pPr marL="0" indent="0" hangingPunct="1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GB" noProof="1"/>
              <a:t>Space for graphs, images, charts, videos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BCF915-59AD-CD61-FFCD-D875F8643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85156" y="6079348"/>
            <a:ext cx="1421688" cy="38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600">
                <a:solidFill>
                  <a:schemeClr val="tx2"/>
                </a:solidFill>
                <a:latin typeface="UCL Sans" pitchFamily="2" charset="77"/>
              </a:defRPr>
            </a:lvl1pPr>
          </a:lstStyle>
          <a:p>
            <a:pPr algn="ctr"/>
            <a:fld id="{053C7F91-C859-1C4D-B061-963A35A2ECCC}" type="slidenum">
              <a:rPr lang="en-GB" noProof="1" smtClean="0"/>
              <a:pPr/>
              <a:t>‹#›</a:t>
            </a:fld>
            <a:r>
              <a:rPr lang="en-GB" noProof="1"/>
              <a:t> / 18</a:t>
            </a:r>
          </a:p>
        </p:txBody>
      </p:sp>
    </p:spTree>
    <p:extLst>
      <p:ext uri="{BB962C8B-B14F-4D97-AF65-F5344CB8AC3E}">
        <p14:creationId xmlns:p14="http://schemas.microsoft.com/office/powerpoint/2010/main" val="338416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Content – 2 column title subheading charts, images, gra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7F13BD-2084-CF80-7B5A-D0C9483567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80" y="419192"/>
            <a:ext cx="4718052" cy="128102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Headline </a:t>
            </a:r>
            <a:br>
              <a:rPr lang="en-GB" dirty="0"/>
            </a:br>
            <a:r>
              <a:rPr lang="en-GB" dirty="0" err="1"/>
              <a:t>SemiBold</a:t>
            </a:r>
            <a:r>
              <a:rPr lang="en-GB" dirty="0"/>
              <a:t> 36pt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8FD295A3-8DE9-076D-56E5-E7522042B0CE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6096000" y="419192"/>
            <a:ext cx="5684838" cy="13095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1"/>
              <a:t>Subheading text style, </a:t>
            </a:r>
          </a:p>
          <a:p>
            <a:pPr lvl="0"/>
            <a:r>
              <a:rPr lang="en-GB" noProof="1"/>
              <a:t>Regular 30pt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CEB380-FACF-CB25-2505-20906C2E85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080" y="2422525"/>
            <a:ext cx="4686360" cy="30226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1"/>
              <a:t>Space for graphs, images, charts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FB165C1-BA6C-CC63-70EA-E4881C9B378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096000" y="2422525"/>
            <a:ext cx="5649921" cy="302260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1"/>
              <a:t>Space for graphs, images, charts</a:t>
            </a:r>
          </a:p>
          <a:p>
            <a:endParaRPr lang="en-GB" noProof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53278-43EB-727A-BB6A-515939010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7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Content – 1 column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870F5BA-BAA8-B6EE-3F5E-5D2B5BAFA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79" y="419192"/>
            <a:ext cx="9918492" cy="106559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0" dirty="0"/>
              <a:t>Title in UCL Sans </a:t>
            </a:r>
            <a:r>
              <a:rPr lang="en-GB" b="0" dirty="0" err="1"/>
              <a:t>SemiBold</a:t>
            </a:r>
            <a:r>
              <a:rPr lang="en-GB" b="0" dirty="0"/>
              <a:t> 36pt, no more than 1-2 lines</a:t>
            </a:r>
            <a:endParaRPr lang="en-GB" noProof="1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A9324B35-3819-D98B-C6B2-F1EA561146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540" y="1916826"/>
            <a:ext cx="9946031" cy="35530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r>
              <a:rPr lang="en-GB" dirty="0"/>
              <a:t>Use UCL Sans Regular no smaller than 24pt for body text, so it stays readable and accessible.</a:t>
            </a:r>
          </a:p>
          <a:p>
            <a:endParaRPr lang="en-GB" dirty="0"/>
          </a:p>
          <a:p>
            <a:r>
              <a:rPr lang="en-GB" dirty="0"/>
              <a:t>Keep paragraphs short.</a:t>
            </a:r>
          </a:p>
          <a:p>
            <a:endParaRPr lang="en-GB" dirty="0"/>
          </a:p>
          <a:p>
            <a:r>
              <a:rPr lang="en-GB" dirty="0"/>
              <a:t>And remember:</a:t>
            </a:r>
          </a:p>
          <a:p>
            <a:pPr marL="114300" indent="-342900">
              <a:buFont typeface="Wingdings" panose="05000000000000000000" pitchFamily="2" charset="2"/>
              <a:buChar char="§"/>
            </a:pPr>
            <a:r>
              <a:rPr lang="en-GB" dirty="0"/>
              <a:t>using bullet points </a:t>
            </a:r>
          </a:p>
          <a:p>
            <a:pPr marL="114300" indent="-342900">
              <a:buFont typeface="Wingdings" panose="05000000000000000000" pitchFamily="2" charset="2"/>
              <a:buChar char="§"/>
            </a:pPr>
            <a:r>
              <a:rPr lang="en-GB" dirty="0"/>
              <a:t>often makes text </a:t>
            </a:r>
          </a:p>
          <a:p>
            <a:pPr marL="114300" indent="-342900">
              <a:buFont typeface="Wingdings" panose="05000000000000000000" pitchFamily="2" charset="2"/>
              <a:buChar char="§"/>
            </a:pPr>
            <a:r>
              <a:rPr lang="en-GB" dirty="0"/>
              <a:t>easier to read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6BD17-ACBE-B136-C0C2-347FD6061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6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Content – 2 column title and subheading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7F6A74DC-7894-CC31-0DED-76147D544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79" y="419192"/>
            <a:ext cx="9918493" cy="106559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0" dirty="0"/>
              <a:t>Title in 36pt UCL Sans </a:t>
            </a:r>
            <a:r>
              <a:rPr lang="en-GB" b="0" dirty="0" err="1"/>
              <a:t>SemiBold</a:t>
            </a:r>
            <a:r>
              <a:rPr lang="en-GB" b="0" dirty="0"/>
              <a:t>, no more than 1-2 lines</a:t>
            </a:r>
            <a:endParaRPr lang="en-GB" noProof="1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87F35EB-6F5D-5273-BED2-09019E4F8813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18745" y="1916824"/>
            <a:ext cx="3374430" cy="355308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Subheading in 30pt UCL Sans Regular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9EA4D772-F5DA-2B8A-E717-852F5293E8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0234" y="1916825"/>
            <a:ext cx="5694338" cy="35530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r>
              <a:rPr lang="en-GB" dirty="0"/>
              <a:t>Use UCL Sans Regular no smaller than 24pt for body text, so it stays readable and accessible.</a:t>
            </a:r>
          </a:p>
          <a:p>
            <a:endParaRPr lang="en-GB" dirty="0"/>
          </a:p>
          <a:p>
            <a:r>
              <a:rPr lang="en-GB" dirty="0"/>
              <a:t>Keep paragraphs short.</a:t>
            </a:r>
          </a:p>
          <a:p>
            <a:endParaRPr lang="en-GB" dirty="0"/>
          </a:p>
          <a:p>
            <a:r>
              <a:rPr lang="en-GB" dirty="0"/>
              <a:t>And remember:</a:t>
            </a:r>
          </a:p>
          <a:p>
            <a:pPr marL="114300" indent="-342900">
              <a:buFont typeface="Wingdings" panose="05000000000000000000" pitchFamily="2" charset="2"/>
              <a:buChar char="§"/>
            </a:pPr>
            <a:r>
              <a:rPr lang="en-GB" dirty="0"/>
              <a:t>using bullet points </a:t>
            </a:r>
          </a:p>
          <a:p>
            <a:pPr marL="114300" indent="-342900">
              <a:buFont typeface="Wingdings" panose="05000000000000000000" pitchFamily="2" charset="2"/>
              <a:buChar char="§"/>
            </a:pPr>
            <a:r>
              <a:rPr lang="en-GB" dirty="0"/>
              <a:t>often makes text </a:t>
            </a:r>
          </a:p>
          <a:p>
            <a:pPr marL="114300" indent="-342900">
              <a:buFont typeface="Wingdings" panose="05000000000000000000" pitchFamily="2" charset="2"/>
              <a:buChar char="§"/>
            </a:pPr>
            <a:r>
              <a:rPr lang="en-GB" dirty="0"/>
              <a:t>easier to read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0A8775-7F4C-B3DF-556A-43E4628D9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56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Content – 2 column title and  bulle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5F1D-3A29-463C-D7AF-7132F92B56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576" y="409575"/>
            <a:ext cx="3786188" cy="183029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Headline </a:t>
            </a:r>
            <a:br>
              <a:rPr lang="en-GB" dirty="0"/>
            </a:br>
            <a:r>
              <a:rPr lang="en-GB" dirty="0" err="1"/>
              <a:t>SemiBold</a:t>
            </a:r>
            <a:r>
              <a:rPr lang="en-GB" dirty="0"/>
              <a:t> 36pt</a:t>
            </a:r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D1EFD953-09B5-4CB3-96FE-3DB8336BFD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3817" y="409575"/>
            <a:ext cx="6627019" cy="3553082"/>
          </a:xfrm>
          <a:prstGeom prst="rect">
            <a:avLst/>
          </a:prstGeom>
        </p:spPr>
        <p:txBody>
          <a:bodyPr>
            <a:noAutofit/>
          </a:bodyPr>
          <a:lstStyle>
            <a:lvl1pPr marL="23040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1"/>
              <a:t>Bullet text, Regular 24pt</a:t>
            </a:r>
          </a:p>
          <a:p>
            <a:pPr lvl="0"/>
            <a:endParaRPr lang="en-GB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F7948-C0B4-4DA0-F295-8EA3ED1E9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9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Content – 3 column title and bulle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5F1D-3A29-463C-D7AF-7132F92B56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8531" y="409574"/>
            <a:ext cx="3797231" cy="183029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b="0" dirty="0"/>
              <a:t>Title in 36pt UCL Sans </a:t>
            </a:r>
            <a:r>
              <a:rPr lang="en-GB" b="0" dirty="0" err="1"/>
              <a:t>SemiBold</a:t>
            </a:r>
            <a:endParaRPr lang="en-GB" noProof="1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5902698-89B9-4494-4DA2-29EFE62916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3817" y="409574"/>
            <a:ext cx="2840039" cy="3595489"/>
          </a:xfrm>
          <a:prstGeom prst="rect">
            <a:avLst/>
          </a:prstGeom>
        </p:spPr>
        <p:txBody>
          <a:bodyPr>
            <a:noAutofit/>
          </a:bodyPr>
          <a:lstStyle>
            <a:lvl1pPr marL="23040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r>
              <a:rPr lang="en-GB" dirty="0"/>
              <a:t>Use UCL Sans Regular for body text</a:t>
            </a:r>
          </a:p>
          <a:p>
            <a:r>
              <a:rPr lang="en-GB" dirty="0"/>
              <a:t>It should be no smaller than 24pt, so it’s readable and accessible</a:t>
            </a:r>
          </a:p>
          <a:p>
            <a:r>
              <a:rPr lang="en-GB" dirty="0"/>
              <a:t>Use bullet point formatting to break up text</a:t>
            </a:r>
          </a:p>
          <a:p>
            <a:r>
              <a:rPr lang="en-GB" dirty="0"/>
              <a:t>Keep bullet points short and to the point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CD7F390F-E81B-E85C-F580-430C1CC4F7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34461" y="409574"/>
            <a:ext cx="2840039" cy="3595489"/>
          </a:xfrm>
          <a:prstGeom prst="rect">
            <a:avLst/>
          </a:prstGeom>
        </p:spPr>
        <p:txBody>
          <a:bodyPr>
            <a:noAutofit/>
          </a:bodyPr>
          <a:lstStyle>
            <a:lvl1pPr marL="23040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r>
              <a:rPr lang="en-GB" dirty="0"/>
              <a:t>Use no more than one sentence per bullet point</a:t>
            </a:r>
          </a:p>
          <a:p>
            <a:r>
              <a:rPr lang="en-GB" dirty="0"/>
              <a:t>Use a comma or dash to expand on an item – like this.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B61E5-C9D8-A05D-C8A2-706AEF9A9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80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Content – 2 column title, image,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4EC4-C7FB-B0F8-9AF8-B57F3EFB8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8531" y="409574"/>
            <a:ext cx="7713693" cy="1027133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1"/>
              <a:t>Headline </a:t>
            </a:r>
            <a:br>
              <a:rPr lang="en-GB" noProof="1"/>
            </a:br>
            <a:r>
              <a:rPr lang="en-GB" noProof="1"/>
              <a:t>SemiBold 36pt</a:t>
            </a:r>
          </a:p>
        </p:txBody>
      </p:sp>
      <p:sp>
        <p:nvSpPr>
          <p:cNvPr id="7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0799EAC2-36C5-0886-6CEB-AA012D2BF0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6564" y="2046440"/>
            <a:ext cx="5516672" cy="2160435"/>
          </a:xfrm>
          <a:prstGeom prst="rect">
            <a:avLst/>
          </a:prstGeom>
        </p:spPr>
        <p:txBody>
          <a:bodyPr/>
          <a:lstStyle/>
          <a:p>
            <a:endParaRPr lang="en-GB" noProof="1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6422B14C-EFA9-BB66-F468-85EA978DF8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6564" y="4438650"/>
            <a:ext cx="5516637" cy="982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1"/>
              <a:t>Body text, </a:t>
            </a:r>
          </a:p>
          <a:p>
            <a:pPr lvl="0"/>
            <a:r>
              <a:rPr lang="en-GB" noProof="1"/>
              <a:t>Regular 24pt</a:t>
            </a:r>
          </a:p>
        </p:txBody>
      </p:sp>
      <p:sp>
        <p:nvSpPr>
          <p:cNvPr id="8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AC751661-2014-7CB4-B61A-24EB30E04B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2387" y="2046440"/>
            <a:ext cx="5516673" cy="2160435"/>
          </a:xfrm>
          <a:prstGeom prst="rect">
            <a:avLst/>
          </a:prstGeom>
        </p:spPr>
        <p:txBody>
          <a:bodyPr/>
          <a:lstStyle/>
          <a:p>
            <a:endParaRPr lang="en-GB" noProof="1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047522E4-5EFE-E8CA-EDE6-5F4A3A9271B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2387" y="4438650"/>
            <a:ext cx="5516637" cy="982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1"/>
              <a:t>Body text, </a:t>
            </a:r>
          </a:p>
          <a:p>
            <a:pPr lvl="0"/>
            <a:r>
              <a:rPr lang="en-GB" noProof="1"/>
              <a:t>Regular 24pt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78866-9053-C0FF-479E-006604389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itle full name logo - 2/3 line heading and text">
    <p:bg>
      <p:bgPr>
        <a:solidFill>
          <a:srgbClr val="361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39B09EC-BFF5-DE5C-A2B1-CF86D9B7A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3463" y="382186"/>
            <a:ext cx="6485967" cy="19746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Main Headline style slide SemiBold 42pt </a:t>
            </a:r>
            <a:br>
              <a:rPr lang="en-GB" noProof="1"/>
            </a:br>
            <a:r>
              <a:rPr lang="en-GB" noProof="1"/>
              <a:t>2-3 lines max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86DF00F-A031-BB97-97AD-4CAA44F2D46C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2303463" y="4473756"/>
            <a:ext cx="6456937" cy="3510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1"/>
              <a:t>Names of Presenters, Regular 24pt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6BEE82-A57F-C035-F03D-A9DCB796DC7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303463" y="4981780"/>
            <a:ext cx="6456937" cy="361324"/>
          </a:xfrm>
          <a:prstGeom prst="rect">
            <a:avLst/>
          </a:prstGeom>
        </p:spPr>
        <p:txBody>
          <a:bodyPr lIns="0" tIns="0" rIns="0" bIns="0"/>
          <a:lstStyle>
            <a:lvl1pPr marL="10080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UCL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1"/>
              <a:t>Date, Regular 24pt</a:t>
            </a:r>
          </a:p>
        </p:txBody>
      </p:sp>
      <p:pic>
        <p:nvPicPr>
          <p:cNvPr id="9" name="Picture 8" descr="UCL logo, University College London">
            <a:extLst>
              <a:ext uri="{FF2B5EF4-FFF2-40B4-BE49-F238E27FC236}">
                <a16:creationId xmlns:a16="http://schemas.microsoft.com/office/drawing/2014/main" id="{806284FE-9AAB-111F-B7E9-0694AF943D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455" y="5661248"/>
            <a:ext cx="2844805" cy="798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03D562-9BC1-5B2A-B39F-74DAD6DF1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3541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78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_Content – Title - 2 column 1 image 1 tex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B20A-7858-168A-07D0-24831898C4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8531" y="409574"/>
            <a:ext cx="7713693" cy="1027133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1"/>
              <a:t>Headline </a:t>
            </a:r>
            <a:br>
              <a:rPr lang="en-GB" noProof="1"/>
            </a:br>
            <a:r>
              <a:rPr lang="en-GB" noProof="1"/>
              <a:t>SemiBold 36pt</a:t>
            </a:r>
          </a:p>
        </p:txBody>
      </p:sp>
      <p:sp>
        <p:nvSpPr>
          <p:cNvPr id="7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0799EAC2-36C5-0886-6CEB-AA012D2BF0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6564" y="2046440"/>
            <a:ext cx="4429696" cy="339868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noProof="1"/>
              <a:t>Click icon to add picture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9C9727F4-9020-6035-3296-C684E3B203C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3819" y="2046440"/>
            <a:ext cx="5478685" cy="33986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1"/>
              <a:t>Body text, </a:t>
            </a:r>
          </a:p>
          <a:p>
            <a:pPr lvl="0"/>
            <a:r>
              <a:rPr lang="en-GB" noProof="1"/>
              <a:t>Regular 24pt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3C0A7-72DE-AAF6-9C2F-83EEF344D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58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– full page image off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ECFBA17C-2B5D-255B-BB8F-D30D74D054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GB" noProof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1B456-CC3D-99F8-6CB6-8D39FD41B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0360890" y="6067187"/>
            <a:ext cx="1432605" cy="4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18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– full page image full colou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ECFBA17C-2B5D-255B-BB8F-D30D74D054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GB" noProof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5838E-975B-D18A-F578-FFB2C2D4F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67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Content – 4 column title, image,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3CF1-7831-16A0-0478-2844A4F522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8531" y="409574"/>
            <a:ext cx="7713693" cy="1027133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1"/>
              <a:t>Headline </a:t>
            </a:r>
            <a:br>
              <a:rPr lang="en-GB" noProof="1"/>
            </a:br>
            <a:r>
              <a:rPr lang="en-GB" noProof="1"/>
              <a:t>SemiBold 36pt</a:t>
            </a:r>
          </a:p>
        </p:txBody>
      </p:sp>
      <p:sp>
        <p:nvSpPr>
          <p:cNvPr id="7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0799EAC2-36C5-0886-6CEB-AA012D2BF0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507" y="2145327"/>
            <a:ext cx="2717527" cy="1748196"/>
          </a:xfrm>
          <a:prstGeom prst="rect">
            <a:avLst/>
          </a:prstGeom>
        </p:spPr>
        <p:txBody>
          <a:bodyPr/>
          <a:lstStyle/>
          <a:p>
            <a:r>
              <a:rPr lang="en-GB" noProof="1"/>
              <a:t>Click icon to add picture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95799F73-DF0D-65CB-05C3-FC33A53A58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600" y="4087765"/>
            <a:ext cx="2715434" cy="137795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1"/>
              <a:t>Body text, </a:t>
            </a:r>
          </a:p>
          <a:p>
            <a:pPr lvl="0"/>
            <a:r>
              <a:rPr lang="en-GB" noProof="1"/>
              <a:t>Regular 24pt</a:t>
            </a:r>
          </a:p>
        </p:txBody>
      </p:sp>
      <p:sp>
        <p:nvSpPr>
          <p:cNvPr id="28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7A9B95BC-4D66-3908-97EF-FB4460F52B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81193" y="2145327"/>
            <a:ext cx="2539327" cy="1748196"/>
          </a:xfrm>
          <a:prstGeom prst="rect">
            <a:avLst/>
          </a:prstGeom>
        </p:spPr>
        <p:txBody>
          <a:bodyPr/>
          <a:lstStyle/>
          <a:p>
            <a:r>
              <a:rPr lang="en-GB" noProof="1"/>
              <a:t>Click icon to add picture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AC22A102-3CEB-CF4A-12BE-3FAFE0EB00E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481193" y="4087765"/>
            <a:ext cx="2539326" cy="137795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1"/>
              <a:t>Body text, </a:t>
            </a:r>
          </a:p>
          <a:p>
            <a:pPr lvl="0"/>
            <a:r>
              <a:rPr lang="en-GB" noProof="1"/>
              <a:t>Regular 24pt</a:t>
            </a:r>
          </a:p>
        </p:txBody>
      </p:sp>
      <p:sp>
        <p:nvSpPr>
          <p:cNvPr id="35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C85375D3-F603-A1F9-0769-6A655B6E66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49679" y="2145327"/>
            <a:ext cx="2539327" cy="1748196"/>
          </a:xfrm>
          <a:prstGeom prst="rect">
            <a:avLst/>
          </a:prstGeom>
        </p:spPr>
        <p:txBody>
          <a:bodyPr/>
          <a:lstStyle/>
          <a:p>
            <a:r>
              <a:rPr lang="en-GB" noProof="1"/>
              <a:t>Click icon to add picture</a:t>
            </a:r>
          </a:p>
        </p:txBody>
      </p:sp>
      <p:sp>
        <p:nvSpPr>
          <p:cNvPr id="16" name="Content Placeholder">
            <a:extLst>
              <a:ext uri="{FF2B5EF4-FFF2-40B4-BE49-F238E27FC236}">
                <a16:creationId xmlns:a16="http://schemas.microsoft.com/office/drawing/2014/main" id="{C1CAA99C-20C6-9A6A-EAB1-4F9BC72260BB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349679" y="4087765"/>
            <a:ext cx="2539327" cy="137795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1"/>
              <a:t>Body text, </a:t>
            </a:r>
          </a:p>
          <a:p>
            <a:pPr lvl="0"/>
            <a:r>
              <a:rPr lang="en-GB" noProof="1"/>
              <a:t>Regular 24pt</a:t>
            </a:r>
          </a:p>
        </p:txBody>
      </p:sp>
      <p:sp>
        <p:nvSpPr>
          <p:cNvPr id="36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5B98E73B-EC26-695B-64A0-FE5244D0C7D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18166" y="2145327"/>
            <a:ext cx="2539327" cy="1748196"/>
          </a:xfrm>
          <a:prstGeom prst="rect">
            <a:avLst/>
          </a:prstGeom>
        </p:spPr>
        <p:txBody>
          <a:bodyPr/>
          <a:lstStyle/>
          <a:p>
            <a:r>
              <a:rPr lang="en-GB" noProof="1"/>
              <a:t>Click icon to add picture</a:t>
            </a:r>
          </a:p>
        </p:txBody>
      </p:sp>
      <p:sp>
        <p:nvSpPr>
          <p:cNvPr id="17" name="Content Placeholder">
            <a:extLst>
              <a:ext uri="{FF2B5EF4-FFF2-40B4-BE49-F238E27FC236}">
                <a16:creationId xmlns:a16="http://schemas.microsoft.com/office/drawing/2014/main" id="{EE7E1D7B-17D0-C20C-E430-F80BE2D9791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9218166" y="4087765"/>
            <a:ext cx="2568094" cy="137795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1"/>
              <a:t>Body text, </a:t>
            </a:r>
          </a:p>
          <a:p>
            <a:pPr lvl="0"/>
            <a:r>
              <a:rPr lang="en-GB" noProof="1"/>
              <a:t>Regular 24pt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C298C2-508C-1619-2F51-CD8DCF5CE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85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_Content – 2 column 1 title, 2 images, 2 tex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F998-6359-DC8A-5D9F-FE31E1D36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4138" y="387950"/>
            <a:ext cx="8414270" cy="116884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 in 36pt UCL Sans </a:t>
            </a:r>
            <a:r>
              <a:rPr lang="en-GB" dirty="0" err="1"/>
              <a:t>SemiBold</a:t>
            </a:r>
            <a:r>
              <a:rPr lang="en-GB" dirty="0"/>
              <a:t>, no more than 1-2 lines</a:t>
            </a:r>
            <a:endParaRPr lang="en-GB" noProof="1"/>
          </a:p>
        </p:txBody>
      </p:sp>
      <p:sp>
        <p:nvSpPr>
          <p:cNvPr id="7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0799EAC2-36C5-0886-6CEB-AA012D2BF0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4138" y="2046440"/>
            <a:ext cx="5070914" cy="2160435"/>
          </a:xfrm>
          <a:prstGeom prst="rect">
            <a:avLst/>
          </a:prstGeom>
        </p:spPr>
        <p:txBody>
          <a:bodyPr/>
          <a:lstStyle/>
          <a:p>
            <a:endParaRPr lang="en-GB" noProof="1"/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ABD4371B-9053-8BD2-A7B2-6ECD7BD7D8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54138" y="4438650"/>
            <a:ext cx="5070181" cy="1006475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r>
              <a:rPr lang="en-GB" dirty="0"/>
              <a:t>This slide is perfect for highlighting two things, each with a photo and some body text.</a:t>
            </a:r>
          </a:p>
        </p:txBody>
      </p:sp>
      <p:sp>
        <p:nvSpPr>
          <p:cNvPr id="8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AC751661-2014-7CB4-B61A-24EB30E04B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86368" y="2046440"/>
            <a:ext cx="5070914" cy="2160435"/>
          </a:xfrm>
          <a:prstGeom prst="rect">
            <a:avLst/>
          </a:prstGeom>
        </p:spPr>
        <p:txBody>
          <a:bodyPr/>
          <a:lstStyle/>
          <a:p>
            <a:endParaRPr lang="en-GB" noProof="1"/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19341CC4-38DD-DB2E-2B21-BFEE0197C4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686368" y="4438650"/>
            <a:ext cx="5070181" cy="1006475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r>
              <a:rPr lang="en-GB" dirty="0"/>
              <a:t>Replace the images with your own and add body text in UCL Sans Regular, no smaller than 24pt.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31EA68-8F97-2C93-1DF1-0C50A907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4095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935693-F1F7-EFB7-3F70-BBCEEF92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82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lex _Content – 2 column 1 title, 2 images, 2 tex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3631A0C-4D66-5FC1-9FF9-14A07FAECE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4138" y="387950"/>
            <a:ext cx="8414270" cy="116884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 in 36pt UCL Sans </a:t>
            </a:r>
            <a:r>
              <a:rPr lang="en-GB" dirty="0" err="1"/>
              <a:t>SemiBold</a:t>
            </a:r>
            <a:r>
              <a:rPr lang="en-GB" dirty="0"/>
              <a:t>, no more than 1-2 lines</a:t>
            </a:r>
            <a:endParaRPr lang="en-GB" noProof="1"/>
          </a:p>
        </p:txBody>
      </p:sp>
      <p:sp>
        <p:nvSpPr>
          <p:cNvPr id="10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2F201AA6-C7B0-FA4A-12EF-F05A6A27B8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3449" y="2046440"/>
            <a:ext cx="4502211" cy="3398685"/>
          </a:xfrm>
          <a:prstGeom prst="rect">
            <a:avLst/>
          </a:prstGeom>
        </p:spPr>
        <p:txBody>
          <a:bodyPr/>
          <a:lstStyle/>
          <a:p>
            <a:endParaRPr lang="en-GB" noProof="1"/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F142E15A-697F-9263-833E-531E384B268B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96000" y="2046440"/>
            <a:ext cx="5690260" cy="339868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r>
              <a:rPr lang="en-GB" dirty="0"/>
              <a:t>Use UCL Sans Regular no smaller than 24pt for body text, so it stays readable and accessible.</a:t>
            </a:r>
          </a:p>
          <a:p>
            <a:endParaRPr lang="en-GB" dirty="0"/>
          </a:p>
          <a:p>
            <a:r>
              <a:rPr lang="en-GB" dirty="0"/>
              <a:t>Keep paragraphs short.</a:t>
            </a:r>
          </a:p>
          <a:p>
            <a:endParaRPr lang="en-GB" dirty="0"/>
          </a:p>
          <a:p>
            <a:pPr marL="114300" indent="-342900">
              <a:buFont typeface="Wingdings" panose="05000000000000000000" pitchFamily="2" charset="2"/>
              <a:buChar char="§"/>
            </a:pPr>
            <a:r>
              <a:rPr lang="en-GB" dirty="0"/>
              <a:t>Using bullet points </a:t>
            </a:r>
          </a:p>
          <a:p>
            <a:pPr marL="114300" indent="-342900">
              <a:buFont typeface="Wingdings" panose="05000000000000000000" pitchFamily="2" charset="2"/>
              <a:buChar char="§"/>
            </a:pPr>
            <a:r>
              <a:rPr lang="en-GB" dirty="0"/>
              <a:t>often makes text </a:t>
            </a:r>
          </a:p>
          <a:p>
            <a:pPr marL="114300" indent="-342900">
              <a:buFont typeface="Wingdings" panose="05000000000000000000" pitchFamily="2" charset="2"/>
              <a:buChar char="§"/>
            </a:pPr>
            <a:r>
              <a:rPr lang="en-GB" dirty="0"/>
              <a:t>easier to read.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31EA68-8F97-2C93-1DF1-0C50A907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4095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E64966-6EA4-2AE9-2F73-A1E95B461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27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_Content – 4 column title, 4 images, 4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15EE-8252-0CED-377E-4FF4475900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4138" y="387950"/>
            <a:ext cx="8414270" cy="116884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 in 36pt UCL Sans </a:t>
            </a:r>
            <a:r>
              <a:rPr lang="en-GB" dirty="0" err="1"/>
              <a:t>SemiBold</a:t>
            </a:r>
            <a:r>
              <a:rPr lang="en-GB" dirty="0"/>
              <a:t>, no more than 1-2 lines</a:t>
            </a:r>
            <a:endParaRPr lang="en-GB" noProof="1"/>
          </a:p>
        </p:txBody>
      </p:sp>
      <p:sp>
        <p:nvSpPr>
          <p:cNvPr id="7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0799EAC2-36C5-0886-6CEB-AA012D2BF0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4135" y="2185495"/>
            <a:ext cx="2445318" cy="1748196"/>
          </a:xfrm>
          <a:prstGeom prst="rect">
            <a:avLst/>
          </a:prstGeom>
        </p:spPr>
        <p:txBody>
          <a:bodyPr/>
          <a:lstStyle/>
          <a:p>
            <a:endParaRPr lang="en-GB" noProof="1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CB1DDE88-414D-71CD-2A30-7171E3D9FC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54135" y="4203082"/>
            <a:ext cx="2438375" cy="1266825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r>
              <a:rPr lang="en-GB" dirty="0"/>
              <a:t>This slide is perfect for highlighting four things.</a:t>
            </a:r>
          </a:p>
        </p:txBody>
      </p:sp>
      <p:sp>
        <p:nvSpPr>
          <p:cNvPr id="28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7A9B95BC-4D66-3908-97EF-FB4460F52B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14597" y="2185495"/>
            <a:ext cx="2445318" cy="1748196"/>
          </a:xfrm>
          <a:prstGeom prst="rect">
            <a:avLst/>
          </a:prstGeom>
        </p:spPr>
        <p:txBody>
          <a:bodyPr/>
          <a:lstStyle/>
          <a:p>
            <a:endParaRPr lang="en-GB" noProof="1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289BC9F2-59CA-26D8-0F30-9044A287ACE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014597" y="4203082"/>
            <a:ext cx="2438375" cy="1266825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r>
              <a:rPr lang="en-GB" dirty="0"/>
              <a:t>Replace each image and add your own text beneath it.</a:t>
            </a:r>
          </a:p>
        </p:txBody>
      </p:sp>
      <p:sp>
        <p:nvSpPr>
          <p:cNvPr id="35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C85375D3-F603-A1F9-0769-6A655B6E66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75058" y="2185495"/>
            <a:ext cx="2445318" cy="1748196"/>
          </a:xfrm>
          <a:prstGeom prst="rect">
            <a:avLst/>
          </a:prstGeom>
        </p:spPr>
        <p:txBody>
          <a:bodyPr/>
          <a:lstStyle/>
          <a:p>
            <a:endParaRPr lang="en-GB" noProof="1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E2B16050-A943-099A-AF79-6F49DBB82BB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675058" y="4203082"/>
            <a:ext cx="2438375" cy="1266825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r>
              <a:rPr lang="en-GB" dirty="0"/>
              <a:t>Use UCL Sans Regular no smaller than 24pt for body text.</a:t>
            </a:r>
          </a:p>
        </p:txBody>
      </p:sp>
      <p:sp>
        <p:nvSpPr>
          <p:cNvPr id="36" name="Picture Placeholder 6" descr="Add a clear, concise statement describing the main purpose of the image">
            <a:extLst>
              <a:ext uri="{FF2B5EF4-FFF2-40B4-BE49-F238E27FC236}">
                <a16:creationId xmlns:a16="http://schemas.microsoft.com/office/drawing/2014/main" id="{5B98E73B-EC26-695B-64A0-FE5244D0C7D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35520" y="2185495"/>
            <a:ext cx="2445318" cy="1748196"/>
          </a:xfrm>
          <a:prstGeom prst="rect">
            <a:avLst/>
          </a:prstGeom>
        </p:spPr>
        <p:txBody>
          <a:bodyPr/>
          <a:lstStyle/>
          <a:p>
            <a:endParaRPr lang="en-GB" noProof="1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908200AF-1B54-4B7F-F10C-736BAADD0EA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9335520" y="4203082"/>
            <a:ext cx="2438375" cy="1266825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</a:lstStyle>
          <a:p>
            <a:r>
              <a:rPr lang="en-GB" dirty="0"/>
              <a:t>Keeping text that size means it’s readable and accessible.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D764E0-C2A5-851D-9E15-7970376F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1993"/>
            <a:ext cx="4095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115A2-315F-2C75-AD3F-871CC5AAC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91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_Content – 2 column title, 1 subheading, 2 image/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347494-B2C3-0D8B-8EC4-E69AF14061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4138" y="387950"/>
            <a:ext cx="4303112" cy="167289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 in 36pt UCL Sans </a:t>
            </a:r>
            <a:r>
              <a:rPr lang="en-GB" dirty="0" err="1"/>
              <a:t>SemiBold</a:t>
            </a:r>
            <a:endParaRPr lang="en-GB" noProof="1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8D5B7CB8-CFE1-C7FC-EE27-A89C4573D4F0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6096000" y="387950"/>
            <a:ext cx="5649921" cy="1168842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Subheading in 30pt UCL Sans Regular, 1-2 lines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29D6C95-4A5B-9C67-29AF-2DE954D6E4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54138" y="2422525"/>
            <a:ext cx="4303112" cy="30226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1"/>
              <a:t>Space for graphs, images, charts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A7D660-C734-F70C-8436-BC3EFE9A5B2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096000" y="2422525"/>
            <a:ext cx="5649921" cy="302260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1"/>
              <a:t>Space for graphs, images, charts</a:t>
            </a:r>
          </a:p>
          <a:p>
            <a:endParaRPr lang="en-GB" noProof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94073-EA37-1F6C-8979-A5566C6B6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8137" y="0"/>
            <a:ext cx="4095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C4CDE7-BB95-C8A0-730E-D626B9750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94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– full page image off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CFBA17C-2B5D-255B-BB8F-D30D74D05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391438" y="0"/>
            <a:ext cx="11800562" cy="6858000"/>
          </a:xfrm>
          <a:prstGeom prst="rect">
            <a:avLst/>
          </a:prstGeom>
        </p:spPr>
        <p:txBody>
          <a:bodyPr/>
          <a:lstStyle/>
          <a:p>
            <a:endParaRPr lang="en-GB" noProof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94073-EA37-1F6C-8979-A5566C6B6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8137" y="0"/>
            <a:ext cx="4095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2A8DC-7EF8-37EE-2959-687D81C06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0890" y="6067187"/>
            <a:ext cx="1432605" cy="4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37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– full page image full colou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CFBA17C-2B5D-255B-BB8F-D30D74D05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391438" y="0"/>
            <a:ext cx="11800562" cy="6858000"/>
          </a:xfrm>
          <a:prstGeom prst="rect">
            <a:avLst/>
          </a:prstGeom>
        </p:spPr>
        <p:txBody>
          <a:bodyPr/>
          <a:lstStyle/>
          <a:p>
            <a:endParaRPr lang="en-GB" noProof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94073-EA37-1F6C-8979-A5566C6B6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8137" y="0"/>
            <a:ext cx="4095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D52B5-B38D-8754-974B-DF6787525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itle  - Faculty, School Department 2/3 line heading and text">
    <p:bg>
      <p:bgPr>
        <a:solidFill>
          <a:srgbClr val="361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132D110-3804-B2FE-F03B-FE08143534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3463" y="382186"/>
            <a:ext cx="6485967" cy="19746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0" dirty="0"/>
              <a:t>Main headline in 42pt UCL Sans </a:t>
            </a:r>
            <a:r>
              <a:rPr lang="en-GB" b="0" dirty="0" err="1"/>
              <a:t>SemiBold</a:t>
            </a:r>
            <a:r>
              <a:rPr lang="en-GB" b="0" dirty="0"/>
              <a:t>, no more than 2-3 lines</a:t>
            </a:r>
            <a:endParaRPr lang="en-GB" noProof="1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AA6119EC-1534-8485-2D1B-1FBDAE0B0D68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2303463" y="3624220"/>
            <a:ext cx="6456937" cy="3510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Name of presenter, 24pt UCL Sans Regular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B036D7-E2F6-A505-BD78-D58A7EE2AF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303463" y="4135648"/>
            <a:ext cx="6456937" cy="361324"/>
          </a:xfrm>
          <a:prstGeom prst="rect">
            <a:avLst/>
          </a:prstGeom>
        </p:spPr>
        <p:txBody>
          <a:bodyPr lIns="0" tIns="0" rIns="0" bIns="0"/>
          <a:lstStyle>
            <a:lvl1pPr marL="10080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UCL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en-GB" noProof="0" dirty="0"/>
              <a:t>Date in 24pt UCL Sans Regular </a:t>
            </a:r>
          </a:p>
          <a:p>
            <a:r>
              <a:rPr lang="en-GB" noProof="0" dirty="0"/>
              <a:t> </a:t>
            </a:r>
          </a:p>
          <a:p>
            <a:endParaRPr lang="en-GB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B210098-618B-3211-A070-0B31B3AB0AF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273719" y="5854933"/>
            <a:ext cx="6240809" cy="604820"/>
          </a:xfrm>
          <a:prstGeom prst="rect">
            <a:avLst/>
          </a:prstGeom>
        </p:spPr>
        <p:txBody>
          <a:bodyPr lIns="0" tIns="0" rIns="0" bIns="0"/>
          <a:lstStyle>
            <a:lvl1pPr marL="10080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UCL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1"/>
              <a:t>Type in your faculty/department/unit </a:t>
            </a:r>
            <a:br>
              <a:rPr lang="en-GB" noProof="1"/>
            </a:br>
            <a:r>
              <a:rPr lang="en-GB" noProof="1"/>
              <a:t>name here Regular 24pt</a:t>
            </a:r>
          </a:p>
        </p:txBody>
      </p:sp>
      <p:pic>
        <p:nvPicPr>
          <p:cNvPr id="8" name="Picture 7" descr="UCL logo, University College London">
            <a:extLst>
              <a:ext uri="{FF2B5EF4-FFF2-40B4-BE49-F238E27FC236}">
                <a16:creationId xmlns:a16="http://schemas.microsoft.com/office/drawing/2014/main" id="{015A3936-D42C-5AA9-C95F-13B329034A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455" y="5661248"/>
            <a:ext cx="2844805" cy="798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03D562-9BC1-5B2A-B39F-74DAD6DF1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3541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89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Instructions - Using the PowerPoin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C2163B-CB7B-1F39-3497-AE8407BE1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3C6BB8-24D2-2FFD-9C27-EB22D9F0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892"/>
            <a:ext cx="12192000" cy="4497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719295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CL Instructions - Using the PowerPoint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C2163B-CB7B-1F39-3497-AE8407BE1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3C6BB8-24D2-2FFD-9C27-EB22D9F0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892"/>
            <a:ext cx="12192000" cy="4497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739CA-AE70-638E-2E99-D012B48ED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1127425" y="1484775"/>
            <a:ext cx="6576012" cy="17565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>
              <a:latin typeface="UCL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1432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_Title  - Faculty, School Department 2/3 line heading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132D110-3804-B2FE-F03B-FE08143534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5224" y="382186"/>
            <a:ext cx="6485967" cy="19746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b="0" dirty="0"/>
              <a:t>Main headline in 42pt UCL Sans </a:t>
            </a:r>
            <a:r>
              <a:rPr lang="en-GB" b="0" dirty="0" err="1"/>
              <a:t>SemiBold</a:t>
            </a:r>
            <a:r>
              <a:rPr lang="en-GB" b="0" dirty="0"/>
              <a:t>, no more than 2-3 lines</a:t>
            </a:r>
            <a:endParaRPr lang="en-GB" noProof="1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AA6119EC-1534-8485-2D1B-1FBDAE0B0D68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1445224" y="3624220"/>
            <a:ext cx="6456937" cy="3510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Name of presenter, 24pt UCL Sans Regular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B036D7-E2F6-A505-BD78-D58A7EE2AF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445224" y="4135648"/>
            <a:ext cx="6456937" cy="361324"/>
          </a:xfrm>
          <a:prstGeom prst="rect">
            <a:avLst/>
          </a:prstGeom>
        </p:spPr>
        <p:txBody>
          <a:bodyPr lIns="0" tIns="0" rIns="0" bIns="0"/>
          <a:lstStyle>
            <a:lvl1pPr marL="10080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UCL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en-GB" noProof="0" dirty="0"/>
              <a:t>Date in 24pt UCL Sans Regular </a:t>
            </a:r>
          </a:p>
          <a:p>
            <a:r>
              <a:rPr lang="en-GB" noProof="0" dirty="0"/>
              <a:t> </a:t>
            </a:r>
          </a:p>
          <a:p>
            <a:endParaRPr lang="en-GB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B210098-618B-3211-A070-0B31B3AB0AF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415480" y="5854933"/>
            <a:ext cx="6240809" cy="604820"/>
          </a:xfrm>
          <a:prstGeom prst="rect">
            <a:avLst/>
          </a:prstGeom>
        </p:spPr>
        <p:txBody>
          <a:bodyPr lIns="0" tIns="0" rIns="0" bIns="0"/>
          <a:lstStyle>
            <a:lvl1pPr marL="10080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UCL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1"/>
              <a:t>Type in your faculty/department/unit </a:t>
            </a:r>
            <a:br>
              <a:rPr lang="en-GB" noProof="1"/>
            </a:br>
            <a:r>
              <a:rPr lang="en-GB" noProof="1"/>
              <a:t>name here Regular 24pt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A3936-D42C-5AA9-C95F-13B329034A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8966474" y="5661248"/>
            <a:ext cx="2794767" cy="798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03D562-9BC1-5B2A-B39F-74DAD6DF1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43075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_Title  - 2/3 line heading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F246E73-D036-D034-B53B-3390FBBB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5887" y="13741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/>
            </a:lvl1pPr>
            <a:lvl2pPr marL="457200" indent="0">
              <a:buNone/>
              <a:defRPr sz="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1"/>
              <a:t>Insert and image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5592758-9F06-B518-CCEF-9FB5FB7F31B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401472" y="-1"/>
            <a:ext cx="5633204" cy="6841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360000" tIns="503998" rIns="360000" bIns="4572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Main headline in 42pt UCL Sans </a:t>
            </a:r>
            <a:r>
              <a:rPr lang="en-GB" dirty="0" err="1"/>
              <a:t>SemiBold</a:t>
            </a:r>
            <a:r>
              <a:rPr lang="en-GB" dirty="0"/>
              <a:t>, no more than 3-4 lines</a:t>
            </a:r>
            <a:endParaRPr lang="en-GB" noProof="1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5E8DED6-3359-C8D7-EDF1-14AE135495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91890" y="3455778"/>
            <a:ext cx="4807745" cy="707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UCL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Name of presenter </a:t>
            </a:r>
          </a:p>
          <a:p>
            <a:pPr lvl="0"/>
            <a:r>
              <a:rPr lang="en-GB" noProof="0" dirty="0"/>
              <a:t>24pt UCL Sans Regular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780D4D-96BC-3F19-6FFC-D0D6B82AF61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791889" y="4503309"/>
            <a:ext cx="4807745" cy="2650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UCL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en-GB" noProof="0" dirty="0"/>
              <a:t>Date</a:t>
            </a:r>
            <a:r>
              <a:rPr lang="en-GB" dirty="0"/>
              <a:t> in 24pt UCL Sans </a:t>
            </a:r>
            <a:r>
              <a:rPr lang="en-GB" noProof="0" dirty="0"/>
              <a:t>Regular</a:t>
            </a:r>
          </a:p>
          <a:p>
            <a:endParaRPr lang="en-GB" noProof="0" dirty="0"/>
          </a:p>
        </p:txBody>
      </p:sp>
      <p:pic>
        <p:nvPicPr>
          <p:cNvPr id="2" name="Picture 1" descr="UCL logo, University College London">
            <a:extLst>
              <a:ext uri="{FF2B5EF4-FFF2-40B4-BE49-F238E27FC236}">
                <a16:creationId xmlns:a16="http://schemas.microsoft.com/office/drawing/2014/main" id="{3EE928D3-B605-30AB-BA7D-FB2B1FC48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7625" y="5653541"/>
            <a:ext cx="2843213" cy="7980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03D562-9BC1-5B2A-B39F-74DAD6DF1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5887" y="0"/>
            <a:ext cx="409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D0518E-CF11-EBA3-9663-A8A79A187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7034676" y="0"/>
            <a:ext cx="4706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81230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_Title -2-3 line heading and image">
    <p:bg>
      <p:bgPr>
        <a:solidFill>
          <a:srgbClr val="361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4A4BDFD-DE24-00E4-D5E4-FE00030D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3463" y="382186"/>
            <a:ext cx="6634162" cy="19746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0" dirty="0"/>
              <a:t>Main headline in 42pt UCL Sans </a:t>
            </a:r>
            <a:r>
              <a:rPr lang="en-GB" b="0" dirty="0" err="1"/>
              <a:t>SemiBold</a:t>
            </a:r>
            <a:r>
              <a:rPr lang="en-GB" b="0" dirty="0"/>
              <a:t>, no more than 2-3 lines</a:t>
            </a:r>
            <a:endParaRPr lang="en-GB" noProof="1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8531EDC-6E9D-171F-68E1-2D8DBFCDB40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354138" y="2852936"/>
            <a:ext cx="10837862" cy="4005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7" name="Picture 6" descr="UCL logo, University College London">
            <a:extLst>
              <a:ext uri="{FF2B5EF4-FFF2-40B4-BE49-F238E27FC236}">
                <a16:creationId xmlns:a16="http://schemas.microsoft.com/office/drawing/2014/main" id="{D18708AF-A3A2-2F68-E544-B6827803E2D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7625" y="5653541"/>
            <a:ext cx="2843213" cy="7980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03D562-9BC1-5B2A-B39F-74DAD6DF1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3541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9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Divider1 – 1 column title, subheading, text">
    <p:bg>
      <p:bgPr>
        <a:solidFill>
          <a:srgbClr val="361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A1DA8D9D-C9E5-E801-1888-7DA2B8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410963"/>
            <a:ext cx="3757703" cy="164988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b="0" dirty="0"/>
              <a:t>Divider section title UCL Sans </a:t>
            </a:r>
            <a:r>
              <a:rPr lang="en-GB" b="0" dirty="0" err="1"/>
              <a:t>SemiBold</a:t>
            </a:r>
            <a:r>
              <a:rPr lang="en-GB" b="0" dirty="0"/>
              <a:t> 36pt</a:t>
            </a:r>
            <a:endParaRPr lang="en-GB" noProof="1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1BD6F242-F38B-93AE-CA23-7A4F5144C29B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09575" y="2448142"/>
            <a:ext cx="3790951" cy="9347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en-GB" noProof="0" dirty="0"/>
              <a:t>Subheading</a:t>
            </a:r>
            <a:r>
              <a:rPr lang="en-GB" dirty="0"/>
              <a:t> in 30pt UCL Sans Regular</a:t>
            </a:r>
            <a:endParaRPr lang="en-GB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95666D-8684-C6D9-B7E0-40470F82CBD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09575" y="4510352"/>
            <a:ext cx="3757703" cy="934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UCL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400" dirty="0"/>
              <a:t>Add body text here if you like, in UCL Sans Regular and no smaller than 24pt. </a:t>
            </a:r>
          </a:p>
        </p:txBody>
      </p:sp>
      <p:sp>
        <p:nvSpPr>
          <p:cNvPr id="6" name="Picture Placeholder 2" descr="Add a clear, concise statement describing the main purpose of the image">
            <a:extLst>
              <a:ext uri="{FF2B5EF4-FFF2-40B4-BE49-F238E27FC236}">
                <a16:creationId xmlns:a16="http://schemas.microsoft.com/office/drawing/2014/main" id="{82876633-1ADE-997E-991B-B6FA6635A2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0"/>
          </p:nvPr>
        </p:nvSpPr>
        <p:spPr>
          <a:xfrm>
            <a:off x="5145088" y="20073"/>
            <a:ext cx="47386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458C44-E5EC-6C0F-07EE-14F8EFD85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3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_Divider2 – 1 column title, subheading, text">
    <p:bg>
      <p:bgPr>
        <a:solidFill>
          <a:srgbClr val="361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271B767-DB24-BC0A-799E-479FCFE83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5960" y="424426"/>
            <a:ext cx="4674132" cy="16364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b="0" dirty="0"/>
              <a:t>Divider slide title in 36pt UCL Sans </a:t>
            </a:r>
            <a:r>
              <a:rPr lang="en-GB" b="0" dirty="0" err="1"/>
              <a:t>SemiBold</a:t>
            </a:r>
            <a:endParaRPr lang="en-GB" noProof="1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20CF4E6D-FDBD-8FBC-8194-2C014F01785A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5735960" y="2422525"/>
            <a:ext cx="4660065" cy="10064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Subheading in 30pt UCL Sans Regular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95666D-8684-C6D9-B7E0-40470F82CBD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35960" y="4510352"/>
            <a:ext cx="4628612" cy="934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UCL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en-GB" dirty="0"/>
              <a:t>Add body text here if you like, in UCL Sans Regular and no smaller than 24pt. 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FE2212F-7664-F301-8200-3F5DF20E65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8992" y="0"/>
            <a:ext cx="4729695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SzPct val="120000"/>
              <a:buFontTx/>
              <a:buNone/>
              <a:tabLst/>
              <a:defRPr/>
            </a:pPr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8122F-70D4-67D5-8E4D-F01945D7B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1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Divider – 2 column title, subheading, text, table, picture">
    <p:bg>
      <p:bgPr>
        <a:solidFill>
          <a:srgbClr val="361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23A9245-7D70-8677-C48E-7EB2C8D49E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8531" y="409574"/>
            <a:ext cx="3797231" cy="164988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1"/>
              <a:t>Headline </a:t>
            </a:r>
            <a:br>
              <a:rPr lang="en-GB" noProof="1"/>
            </a:br>
            <a:r>
              <a:rPr lang="en-GB" noProof="1"/>
              <a:t>SemiBold 36pt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64D521B-C2F1-4236-7484-DBC847CCA154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09575" y="2448142"/>
            <a:ext cx="3786187" cy="9347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1"/>
              <a:t>Subtitle, Regular 30pt</a:t>
            </a:r>
          </a:p>
        </p:txBody>
      </p:sp>
      <p:sp>
        <p:nvSpPr>
          <p:cNvPr id="4" name="Table Placeholder 3" descr="Add a clear, concise statement describing the figures presented in the table">
            <a:extLst>
              <a:ext uri="{FF2B5EF4-FFF2-40B4-BE49-F238E27FC236}">
                <a16:creationId xmlns:a16="http://schemas.microsoft.com/office/drawing/2014/main" id="{A4C55113-F63B-C02B-63A2-F9C817D9BF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bl" sz="quarter" idx="12"/>
          </p:nvPr>
        </p:nvSpPr>
        <p:spPr>
          <a:xfrm>
            <a:off x="392940" y="3619500"/>
            <a:ext cx="2841625" cy="28289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1"/>
              <a:t>Click icon to add table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5F6D65-6CB4-1A07-17CB-355AFECF9D4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11004" y="826261"/>
            <a:ext cx="7369833" cy="4122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UCL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1"/>
              <a:t>Body text, Regular 24pt</a:t>
            </a:r>
          </a:p>
        </p:txBody>
      </p:sp>
      <p:sp>
        <p:nvSpPr>
          <p:cNvPr id="6" name="Picture Placeholder 2" descr="Add a clear, concise statement describing the main purpose of the image">
            <a:extLst>
              <a:ext uri="{FF2B5EF4-FFF2-40B4-BE49-F238E27FC236}">
                <a16:creationId xmlns:a16="http://schemas.microsoft.com/office/drawing/2014/main" id="{82876633-1ADE-997E-991B-B6FA6635A2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11005" y="1419226"/>
            <a:ext cx="7371420" cy="44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1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C2962-03E0-EA22-DBC0-9E4736A7D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572" y="6060701"/>
            <a:ext cx="1421688" cy="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3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618B9E3-E59F-0B1F-8D65-A473D667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2C8B1BD-B1CE-7212-43EF-E4BB172F7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1D6A56-627B-0CAC-D4B9-5AA18D664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UCL Sans" pitchFamily="2" charset="77"/>
              </a:defRPr>
            </a:lvl1pPr>
          </a:lstStyle>
          <a:p>
            <a:endParaRPr lang="en-GB" noProof="1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0A6898-3A09-539D-0C09-3869C6FFC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UCL Sans" pitchFamily="2" charset="77"/>
              </a:defRPr>
            </a:lvl1pPr>
          </a:lstStyle>
          <a:p>
            <a:endParaRPr lang="en-GB" noProof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264BA6-32AB-2C41-52EC-87CEFC9FA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UCL Sans" pitchFamily="2" charset="77"/>
              </a:defRPr>
            </a:lvl1pPr>
          </a:lstStyle>
          <a:p>
            <a:fld id="{053C7F91-C859-1C4D-B061-963A35A2ECCC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12926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94" r:id="rId2"/>
    <p:sldLayoutId id="2147483799" r:id="rId3"/>
    <p:sldLayoutId id="2147483806" r:id="rId4"/>
    <p:sldLayoutId id="2147483761" r:id="rId5"/>
    <p:sldLayoutId id="2147483804" r:id="rId6"/>
    <p:sldLayoutId id="2147483723" r:id="rId7"/>
    <p:sldLayoutId id="2147483805" r:id="rId8"/>
    <p:sldLayoutId id="2147483729" r:id="rId9"/>
    <p:sldLayoutId id="2147483763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UCL Sans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UCL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UCL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UCL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UCL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UCL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8" userDrawn="1">
          <p15:clr>
            <a:srgbClr val="F26B43"/>
          </p15:clr>
        </p15:guide>
        <p15:guide id="2" pos="258" userDrawn="1">
          <p15:clr>
            <a:srgbClr val="F26B43"/>
          </p15:clr>
        </p15:guide>
        <p15:guide id="3" orient="horz" pos="4064" userDrawn="1">
          <p15:clr>
            <a:srgbClr val="F26B43"/>
          </p15:clr>
        </p15:guide>
        <p15:guide id="4" pos="853" userDrawn="1">
          <p15:clr>
            <a:srgbClr val="F26B43"/>
          </p15:clr>
        </p15:guide>
        <p15:guide id="5" pos="1451" userDrawn="1">
          <p15:clr>
            <a:srgbClr val="F26B43"/>
          </p15:clr>
        </p15:guide>
        <p15:guide id="6" pos="2048" userDrawn="1">
          <p15:clr>
            <a:srgbClr val="F26B43"/>
          </p15:clr>
        </p15:guide>
        <p15:guide id="7" pos="2643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241" userDrawn="1">
          <p15:clr>
            <a:srgbClr val="F26B43"/>
          </p15:clr>
        </p15:guide>
        <p15:guide id="10" pos="4436" userDrawn="1">
          <p15:clr>
            <a:srgbClr val="F26B43"/>
          </p15:clr>
        </p15:guide>
        <p15:guide id="11" pos="5034" userDrawn="1">
          <p15:clr>
            <a:srgbClr val="F26B43"/>
          </p15:clr>
        </p15:guide>
        <p15:guide id="12" pos="5630" userDrawn="1">
          <p15:clr>
            <a:srgbClr val="F26B43"/>
          </p15:clr>
        </p15:guide>
        <p15:guide id="13" pos="6226" userDrawn="1">
          <p15:clr>
            <a:srgbClr val="F26B43"/>
          </p15:clr>
        </p15:guide>
        <p15:guide id="14" pos="6824" userDrawn="1">
          <p15:clr>
            <a:srgbClr val="F26B43"/>
          </p15:clr>
        </p15:guide>
        <p15:guide id="15" pos="7421" userDrawn="1">
          <p15:clr>
            <a:srgbClr val="F26B43"/>
          </p15:clr>
        </p15:guide>
        <p15:guide id="16" orient="horz" pos="3430" userDrawn="1">
          <p15:clr>
            <a:srgbClr val="F26B43"/>
          </p15:clr>
        </p15:guide>
        <p15:guide id="17" orient="horz" pos="2796" userDrawn="1">
          <p15:clr>
            <a:srgbClr val="F26B43"/>
          </p15:clr>
        </p15:guide>
        <p15:guide id="18" orient="horz" pos="894" userDrawn="1">
          <p15:clr>
            <a:srgbClr val="F26B43"/>
          </p15:clr>
        </p15:guide>
        <p15:guide id="19" orient="horz" pos="1526" userDrawn="1">
          <p15:clr>
            <a:srgbClr val="F26B43"/>
          </p15:clr>
        </p15:guide>
        <p15:guide id="20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618B9E3-E59F-0B1F-8D65-A473D667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2C8B1BD-B1CE-7212-43EF-E4BB172F7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1D6A56-627B-0CAC-D4B9-5AA18D664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UCL Sans" pitchFamily="2" charset="77"/>
              </a:defRPr>
            </a:lvl1pPr>
          </a:lstStyle>
          <a:p>
            <a:endParaRPr lang="en-GB" noProof="1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0A6898-3A09-539D-0C09-3869C6FFC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UCL Sans" pitchFamily="2" charset="77"/>
              </a:defRPr>
            </a:lvl1pPr>
          </a:lstStyle>
          <a:p>
            <a:endParaRPr lang="en-GB" noProof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264BA6-32AB-2C41-52EC-87CEFC9FA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UCL Sans" pitchFamily="2" charset="77"/>
              </a:defRPr>
            </a:lvl1pPr>
          </a:lstStyle>
          <a:p>
            <a:fld id="{053C7F91-C859-1C4D-B061-963A35A2ECCC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97861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769" r:id="rId13"/>
    <p:sldLayoutId id="2147483803" r:id="rId14"/>
    <p:sldLayoutId id="2147483770" r:id="rId15"/>
    <p:sldLayoutId id="2147483771" r:id="rId16"/>
    <p:sldLayoutId id="2147483807" r:id="rId17"/>
    <p:sldLayoutId id="214748381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UCL Sans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UCL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UCL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UCL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UCL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UCL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8">
          <p15:clr>
            <a:srgbClr val="F26B43"/>
          </p15:clr>
        </p15:guide>
        <p15:guide id="2" pos="258">
          <p15:clr>
            <a:srgbClr val="F26B43"/>
          </p15:clr>
        </p15:guide>
        <p15:guide id="3" orient="horz" pos="4064">
          <p15:clr>
            <a:srgbClr val="F26B43"/>
          </p15:clr>
        </p15:guide>
        <p15:guide id="4" pos="853">
          <p15:clr>
            <a:srgbClr val="F26B43"/>
          </p15:clr>
        </p15:guide>
        <p15:guide id="5" pos="1451">
          <p15:clr>
            <a:srgbClr val="F26B43"/>
          </p15:clr>
        </p15:guide>
        <p15:guide id="6" pos="2048">
          <p15:clr>
            <a:srgbClr val="F26B43"/>
          </p15:clr>
        </p15:guide>
        <p15:guide id="7" pos="2643">
          <p15:clr>
            <a:srgbClr val="F26B43"/>
          </p15:clr>
        </p15:guide>
        <p15:guide id="8" pos="3840">
          <p15:clr>
            <a:srgbClr val="F26B43"/>
          </p15:clr>
        </p15:guide>
        <p15:guide id="9" pos="3241">
          <p15:clr>
            <a:srgbClr val="F26B43"/>
          </p15:clr>
        </p15:guide>
        <p15:guide id="10" pos="4436">
          <p15:clr>
            <a:srgbClr val="F26B43"/>
          </p15:clr>
        </p15:guide>
        <p15:guide id="11" pos="5034">
          <p15:clr>
            <a:srgbClr val="F26B43"/>
          </p15:clr>
        </p15:guide>
        <p15:guide id="12" pos="5630">
          <p15:clr>
            <a:srgbClr val="F26B43"/>
          </p15:clr>
        </p15:guide>
        <p15:guide id="13" pos="6226">
          <p15:clr>
            <a:srgbClr val="F26B43"/>
          </p15:clr>
        </p15:guide>
        <p15:guide id="14" pos="6824">
          <p15:clr>
            <a:srgbClr val="F26B43"/>
          </p15:clr>
        </p15:guide>
        <p15:guide id="15" pos="7421">
          <p15:clr>
            <a:srgbClr val="F26B43"/>
          </p15:clr>
        </p15:guide>
        <p15:guide id="16" orient="horz" pos="3430">
          <p15:clr>
            <a:srgbClr val="F26B43"/>
          </p15:clr>
        </p15:guide>
        <p15:guide id="17" orient="horz" pos="2796">
          <p15:clr>
            <a:srgbClr val="F26B43"/>
          </p15:clr>
        </p15:guide>
        <p15:guide id="18" orient="horz" pos="894">
          <p15:clr>
            <a:srgbClr val="F26B43"/>
          </p15:clr>
        </p15:guide>
        <p15:guide id="19" orient="horz" pos="1526">
          <p15:clr>
            <a:srgbClr val="F26B43"/>
          </p15:clr>
        </p15:guide>
        <p15:guide id="2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618B9E3-E59F-0B1F-8D65-A473D667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2C8B1BD-B1CE-7212-43EF-E4BB172F7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1D6A56-627B-0CAC-D4B9-5AA18D664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UCL Sans" pitchFamily="2" charset="77"/>
              </a:defRPr>
            </a:lvl1pPr>
          </a:lstStyle>
          <a:p>
            <a:endParaRPr lang="en-GB" noProof="1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0A6898-3A09-539D-0C09-3869C6FFC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UCL Sans" pitchFamily="2" charset="77"/>
              </a:defRPr>
            </a:lvl1pPr>
          </a:lstStyle>
          <a:p>
            <a:endParaRPr lang="en-GB" noProof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264BA6-32AB-2C41-52EC-87CEFC9FA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UCL Sans" pitchFamily="2" charset="77"/>
              </a:defRPr>
            </a:lvl1pPr>
          </a:lstStyle>
          <a:p>
            <a:fld id="{053C7F91-C859-1C4D-B061-963A35A2ECCC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11353-B1A1-E7FC-ECC2-83033BC353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" y="6382921"/>
            <a:ext cx="861060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1400" b="1" i="0" kern="1200" noProof="1">
                <a:solidFill>
                  <a:schemeClr val="tx2"/>
                </a:solidFill>
                <a:effectLst/>
                <a:latin typeface="UCL Sans SemiBold" pitchFamily="2" charset="77"/>
                <a:ea typeface="+mn-ea"/>
                <a:cs typeface="+mn-cs"/>
              </a:rPr>
              <a:t>Remove these guidance slides once you have finished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59305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UCL Sans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UCL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UCL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UCL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UCL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UCL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8">
          <p15:clr>
            <a:srgbClr val="F26B43"/>
          </p15:clr>
        </p15:guide>
        <p15:guide id="2" pos="258">
          <p15:clr>
            <a:srgbClr val="F26B43"/>
          </p15:clr>
        </p15:guide>
        <p15:guide id="3" orient="horz" pos="4064">
          <p15:clr>
            <a:srgbClr val="F26B43"/>
          </p15:clr>
        </p15:guide>
        <p15:guide id="4" pos="853">
          <p15:clr>
            <a:srgbClr val="F26B43"/>
          </p15:clr>
        </p15:guide>
        <p15:guide id="5" pos="1451">
          <p15:clr>
            <a:srgbClr val="F26B43"/>
          </p15:clr>
        </p15:guide>
        <p15:guide id="6" pos="2048">
          <p15:clr>
            <a:srgbClr val="F26B43"/>
          </p15:clr>
        </p15:guide>
        <p15:guide id="7" pos="2643">
          <p15:clr>
            <a:srgbClr val="F26B43"/>
          </p15:clr>
        </p15:guide>
        <p15:guide id="8" pos="3840">
          <p15:clr>
            <a:srgbClr val="F26B43"/>
          </p15:clr>
        </p15:guide>
        <p15:guide id="9" pos="3241">
          <p15:clr>
            <a:srgbClr val="F26B43"/>
          </p15:clr>
        </p15:guide>
        <p15:guide id="10" pos="4436">
          <p15:clr>
            <a:srgbClr val="F26B43"/>
          </p15:clr>
        </p15:guide>
        <p15:guide id="11" pos="5034">
          <p15:clr>
            <a:srgbClr val="F26B43"/>
          </p15:clr>
        </p15:guide>
        <p15:guide id="12" pos="5630">
          <p15:clr>
            <a:srgbClr val="F26B43"/>
          </p15:clr>
        </p15:guide>
        <p15:guide id="13" pos="6226">
          <p15:clr>
            <a:srgbClr val="F26B43"/>
          </p15:clr>
        </p15:guide>
        <p15:guide id="14" pos="6824">
          <p15:clr>
            <a:srgbClr val="F26B43"/>
          </p15:clr>
        </p15:guide>
        <p15:guide id="15" pos="7421">
          <p15:clr>
            <a:srgbClr val="F26B43"/>
          </p15:clr>
        </p15:guide>
        <p15:guide id="16" orient="horz" pos="3430">
          <p15:clr>
            <a:srgbClr val="F26B43"/>
          </p15:clr>
        </p15:guide>
        <p15:guide id="17" orient="horz" pos="2796">
          <p15:clr>
            <a:srgbClr val="F26B43"/>
          </p15:clr>
        </p15:guide>
        <p15:guide id="18" orient="horz" pos="894">
          <p15:clr>
            <a:srgbClr val="F26B43"/>
          </p15:clr>
        </p15:guide>
        <p15:guide id="19" orient="horz" pos="1526">
          <p15:clr>
            <a:srgbClr val="F26B43"/>
          </p15:clr>
        </p15:guide>
        <p15:guide id="2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D46B-4CA2-1611-033E-33F564CB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Operator Satisfiability under Commutation-Group Constraints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A84DA-7DD6-98DE-4BEB-33E63D2675AB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 err="1"/>
              <a:t>QuCSPs</a:t>
            </a:r>
            <a:r>
              <a:rPr lang="en-US" dirty="0"/>
              <a:t> Workshop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DCADC-A11B-1FCA-D4ED-E75F9F2D01A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July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7959D-0AC3-A55C-C694-225E1C293C2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Jianwen Chen (University College London)</a:t>
            </a:r>
          </a:p>
        </p:txBody>
      </p:sp>
    </p:spTree>
    <p:extLst>
      <p:ext uri="{BB962C8B-B14F-4D97-AF65-F5344CB8AC3E}">
        <p14:creationId xmlns:p14="http://schemas.microsoft.com/office/powerpoint/2010/main" val="304765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E8541-3213-400A-D213-879E59247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3371-9F53-419C-5B1F-9B596869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Partial Boolean Algebra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FAAE6-66F0-AB21-0EC2-1E4B3E3F4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10</a:t>
            </a:fld>
            <a:r>
              <a:rPr lang="en-GB" noProof="1"/>
              <a:t> / 21</a:t>
            </a:r>
            <a:endParaRPr lang="en-GB" sz="1600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B9F2496-CF99-412D-0A11-D6C6781CF3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0" dirty="0"/>
                  <a:t>A partial Boolean algebra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,⊙,0,1,¬,∨,∧</m:t>
                        </m:r>
                      </m:e>
                    </m:d>
                  </m:oMath>
                </a14:m>
                <a:r>
                  <a:rPr lang="en-GB" dirty="0"/>
                  <a:t> consists of a set A with</a:t>
                </a: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GB" dirty="0"/>
                  <a:t>a reflexive, symmetric binary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⊙ 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;</a:t>
                </a: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;</a:t>
                </a: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GB" dirty="0"/>
                  <a:t>a (total) unary operation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;</a:t>
                </a: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GB" dirty="0"/>
                  <a:t>(partial) binary operations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∨,∧:⊙→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/>
              </a:p>
              <a:p>
                <a:pPr>
                  <a:spcAft>
                    <a:spcPts val="1200"/>
                  </a:spcAft>
                </a:pPr>
                <a:r>
                  <a:rPr lang="en-GB" dirty="0"/>
                  <a:t>such that any collection of pairwise commeasurable elements can be extended to a context in which the binary operations are total and define a Boolean subalgebra.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B9F2496-CF99-412D-0A11-D6C6781CF3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20" t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2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33575-C0B0-ECBF-855F-E8A48657A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93BE-E7BA-9A0D-652A-EAB01C2E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Partial Boolean Algebra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8EB23-867E-931A-D08D-22B97E785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11</a:t>
            </a:fld>
            <a:r>
              <a:rPr lang="en-GB" noProof="1"/>
              <a:t> / 21</a:t>
            </a:r>
            <a:endParaRPr lang="en-GB" sz="1600" noProof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1943E-12B2-99FB-9322-F16B6AF22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dirty="0"/>
              <a:t>Boolean connectives are defined only on compatible projectors.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dirty="0"/>
              <a:t>A formula is a logical paradox when every classical valuation fails, but an operator model exists to satisfy it, or conversely.</a:t>
            </a:r>
          </a:p>
          <a:p>
            <a:pPr>
              <a:spcAft>
                <a:spcPts val="1200"/>
              </a:spcAft>
            </a:pPr>
            <a:endParaRPr lang="en-GB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dirty="0"/>
              <a:t>((a </a:t>
            </a:r>
            <a:r>
              <a:rPr lang="en-US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↔ b) ↔ (c ↔ d)) ↔ ((a ↔ c) ↔ (b ↔ d))</a:t>
            </a:r>
          </a:p>
          <a:p>
            <a:pPr marL="1028700" lvl="1" indent="-342900">
              <a:spcAft>
                <a:spcPts val="1200"/>
              </a:spcAft>
            </a:pPr>
            <a:r>
              <a:rPr lang="en-US" dirty="0">
                <a:solidFill>
                  <a:srgbClr val="2A2A2A"/>
                </a:solidFill>
                <a:latin typeface="UCL Sans" pitchFamily="34" charset="0"/>
              </a:rPr>
              <a:t>a := X</a:t>
            </a:r>
            <a:r>
              <a:rPr lang="en-US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 ⊗ </a:t>
            </a:r>
            <a:r>
              <a:rPr lang="en-US" dirty="0">
                <a:solidFill>
                  <a:srgbClr val="2A2A2A"/>
                </a:solidFill>
                <a:latin typeface="UCL Sans" pitchFamily="34" charset="0"/>
              </a:rPr>
              <a:t>I, b := I </a:t>
            </a:r>
            <a:r>
              <a:rPr lang="en-US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⊗ X</a:t>
            </a:r>
          </a:p>
          <a:p>
            <a:pPr marL="1028700" lvl="1" indent="-342900">
              <a:spcAft>
                <a:spcPts val="1200"/>
              </a:spcAft>
            </a:pPr>
            <a:r>
              <a:rPr lang="en-US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c := I ⊗ Z, d := Z ⊗ I</a:t>
            </a:r>
            <a:endParaRPr lang="en-GB" dirty="0"/>
          </a:p>
          <a:p>
            <a:pPr marL="342900" indent="-342900">
              <a:buFont typeface="Wingdings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8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86E8B-AA20-0557-1EBE-7A308B317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DADD-D841-3324-215A-50475766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Commutation Groups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CD51B-8D4F-20C7-E4FD-D7099A9A0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12</a:t>
            </a:fld>
            <a:r>
              <a:rPr lang="en-GB" noProof="1"/>
              <a:t> / 21</a:t>
            </a:r>
            <a:endParaRPr lang="en-GB" sz="1600" noProof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A7C99B-32AB-2D42-202C-117882CC9D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8539" y="1916826"/>
                <a:ext cx="9946032" cy="3960446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/>
                  <a:t> commutation group is specified by a finite generating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together with a commutator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:=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≐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:=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≐1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≐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≐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:=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≐1∣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skew-symmetric, so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implies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hence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𝑦𝑥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≐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A7C99B-32AB-2D42-202C-117882CC9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8539" y="1916826"/>
                <a:ext cx="9946032" cy="3960446"/>
              </a:xfrm>
              <a:blipFill>
                <a:blip r:embed="rId3"/>
                <a:stretch>
                  <a:fillRect l="-1020" t="-1278" b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2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DC446-7810-4A75-ED1B-EA54C4AD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865F-E4AF-DBB7-8402-7E2FCC71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Commutation Groups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2E5AF-63AC-C336-1D16-528F6BEE3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13</a:t>
            </a:fld>
            <a:r>
              <a:rPr lang="en-GB" noProof="1"/>
              <a:t> / 21</a:t>
            </a:r>
            <a:endParaRPr lang="en-GB" sz="1600" noProof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223F5-20F8-9595-BBED-F84E26843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Peres-Mermin square: (((ab)(cd))((ac)(bd)))</a:t>
            </a:r>
            <a:endParaRPr lang="en-US" dirty="0"/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49158241-9BE6-A1A4-3FB9-3E72F3780E9E}"/>
              </a:ext>
            </a:extLst>
          </p:cNvPr>
          <p:cNvSpPr/>
          <p:nvPr/>
        </p:nvSpPr>
        <p:spPr>
          <a:xfrm>
            <a:off x="822960" y="1844824"/>
            <a:ext cx="3154680" cy="960120"/>
          </a:xfrm>
          <a:prstGeom prst="roundRect">
            <a:avLst>
              <a:gd name="adj" fmla="val 761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B5AF6635-E5B7-1C29-D63E-24D90CD0B972}"/>
              </a:ext>
            </a:extLst>
          </p:cNvPr>
          <p:cNvSpPr/>
          <p:nvPr/>
        </p:nvSpPr>
        <p:spPr>
          <a:xfrm>
            <a:off x="896112" y="1899688"/>
            <a:ext cx="3008376" cy="8503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Word w in generators</a:t>
            </a:r>
            <a:endParaRPr lang="en-US" sz="2300" dirty="0"/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A14A0FCD-F2E8-14BC-6BFC-2AB75B643CDF}"/>
              </a:ext>
            </a:extLst>
          </p:cNvPr>
          <p:cNvSpPr/>
          <p:nvPr/>
        </p:nvSpPr>
        <p:spPr>
          <a:xfrm>
            <a:off x="4526280" y="1844824"/>
            <a:ext cx="3154680" cy="960120"/>
          </a:xfrm>
          <a:prstGeom prst="roundRect">
            <a:avLst>
              <a:gd name="adj" fmla="val 7619"/>
            </a:avLst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B8B33276-227E-95A1-D29B-724B94CCF16F}"/>
              </a:ext>
            </a:extLst>
          </p:cNvPr>
          <p:cNvSpPr/>
          <p:nvPr/>
        </p:nvSpPr>
        <p:spPr>
          <a:xfrm>
            <a:off x="4599432" y="1899688"/>
            <a:ext cx="3008376" cy="8503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Each gᵢ occurs evenly</a:t>
            </a:r>
            <a:endParaRPr lang="en-US" sz="2300" dirty="0"/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300A0349-A97A-504C-2EAF-93881AC92BE8}"/>
              </a:ext>
            </a:extLst>
          </p:cNvPr>
          <p:cNvSpPr/>
          <p:nvPr/>
        </p:nvSpPr>
        <p:spPr>
          <a:xfrm>
            <a:off x="8229600" y="1844824"/>
            <a:ext cx="2743200" cy="960120"/>
          </a:xfrm>
          <a:prstGeom prst="roundRect">
            <a:avLst>
              <a:gd name="adj" fmla="val 761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C4F6F8FE-99D1-2F08-6C52-1FA64CC6FECE}"/>
              </a:ext>
            </a:extLst>
          </p:cNvPr>
          <p:cNvSpPr/>
          <p:nvPr/>
        </p:nvSpPr>
        <p:spPr>
          <a:xfrm>
            <a:off x="8302752" y="1899688"/>
            <a:ext cx="2596896" cy="8503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B00020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But w = </a:t>
            </a:r>
            <a:r>
              <a:rPr lang="en-US" sz="2300" b="1" dirty="0" err="1">
                <a:solidFill>
                  <a:srgbClr val="B00020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J</a:t>
            </a:r>
            <a:r>
              <a:rPr lang="en-US" sz="2300" b="1" baseline="-25000" dirty="0" err="1">
                <a:solidFill>
                  <a:srgbClr val="B00020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k</a:t>
            </a:r>
            <a:r>
              <a:rPr lang="en-US" sz="2300" b="1" dirty="0">
                <a:solidFill>
                  <a:srgbClr val="B00020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, k ≠ 0</a:t>
            </a:r>
            <a:endParaRPr lang="en-US" sz="2300" dirty="0"/>
          </a:p>
        </p:txBody>
      </p:sp>
      <p:sp>
        <p:nvSpPr>
          <p:cNvPr id="11" name="Shape 10">
            <a:extLst>
              <a:ext uri="{FF2B5EF4-FFF2-40B4-BE49-F238E27FC236}">
                <a16:creationId xmlns:a16="http://schemas.microsoft.com/office/drawing/2014/main" id="{C1580CCF-D783-C914-18E9-B57DB6F1964E}"/>
              </a:ext>
            </a:extLst>
          </p:cNvPr>
          <p:cNvSpPr/>
          <p:nvPr/>
        </p:nvSpPr>
        <p:spPr>
          <a:xfrm>
            <a:off x="4114800" y="2320312"/>
            <a:ext cx="292608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Shape 11">
            <a:extLst>
              <a:ext uri="{FF2B5EF4-FFF2-40B4-BE49-F238E27FC236}">
                <a16:creationId xmlns:a16="http://schemas.microsoft.com/office/drawing/2014/main" id="{6C039870-B9AF-B785-10D8-018D6DE4D13A}"/>
              </a:ext>
            </a:extLst>
          </p:cNvPr>
          <p:cNvSpPr/>
          <p:nvPr/>
        </p:nvSpPr>
        <p:spPr>
          <a:xfrm>
            <a:off x="7818120" y="2320312"/>
            <a:ext cx="301752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Shape 12">
            <a:extLst>
              <a:ext uri="{FF2B5EF4-FFF2-40B4-BE49-F238E27FC236}">
                <a16:creationId xmlns:a16="http://schemas.microsoft.com/office/drawing/2014/main" id="{19174B3C-98CE-039C-A280-5845E3B8A2D7}"/>
              </a:ext>
            </a:extLst>
          </p:cNvPr>
          <p:cNvSpPr/>
          <p:nvPr/>
        </p:nvSpPr>
        <p:spPr>
          <a:xfrm>
            <a:off x="960120" y="3362728"/>
            <a:ext cx="10195560" cy="822960"/>
          </a:xfrm>
          <a:prstGeom prst="rect">
            <a:avLst/>
          </a:prstGeom>
          <a:solidFill>
            <a:srgbClr val="F4F4F4"/>
          </a:solidFill>
          <a:ln w="12700">
            <a:solidFill>
              <a:srgbClr val="F4F4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121DC3EC-E472-9C87-418E-0FA3ED3D5422}"/>
              </a:ext>
            </a:extLst>
          </p:cNvPr>
          <p:cNvSpPr/>
          <p:nvPr/>
        </p:nvSpPr>
        <p:spPr>
          <a:xfrm>
            <a:off x="1069848" y="3435880"/>
            <a:ext cx="9976104" cy="6766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600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Classical valuation: gᵢ ↦ ±1. Even occurrence forces w ↦ +1, while w = </a:t>
            </a:r>
            <a:r>
              <a:rPr lang="en-US" sz="2600" dirty="0" err="1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J</a:t>
            </a:r>
            <a:r>
              <a:rPr lang="en-US" sz="2600" baseline="-25000" dirty="0" err="1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k</a:t>
            </a:r>
            <a:r>
              <a:rPr lang="en-US" sz="2600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 forces w ↦ −1.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419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858C4-CBD3-496F-298F-7D59BE81F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05616-E5FC-B279-1DB1-B4066DBC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Partial Commutative Algebra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7BDA5-1D26-8755-82AC-A0F015731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14</a:t>
            </a:fld>
            <a:r>
              <a:rPr lang="en-GB" noProof="1"/>
              <a:t> / 21</a:t>
            </a:r>
            <a:endParaRPr lang="en-GB" sz="1600" noProof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05CB2-7E23-E996-2B3F-AA72576CA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b="1" dirty="0"/>
              <a:t>Partial Boolean algebra </a:t>
            </a:r>
            <a:r>
              <a:rPr lang="en-GB" dirty="0"/>
              <a:t>struggle to describe cases where contextuality appears only after combining systems that are non-contextual on their own.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b="1" dirty="0"/>
              <a:t>Commutation groups</a:t>
            </a:r>
            <a:r>
              <a:rPr lang="en-GB" dirty="0"/>
              <a:t> capture only those contextuality arguments that come directly from the way observables commute or fail to commute.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b="1" dirty="0"/>
              <a:t>Partial commutative algebra</a:t>
            </a:r>
            <a:r>
              <a:rPr lang="en-GB" dirty="0"/>
              <a:t> provides a broader algebraic framework that includes both partial Boolean algebras and commutation groups as special 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4D35E-5CA6-C067-B13D-B193801D5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2C3E-15C8-2D9E-AC1E-B699CFCD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Correspondence in the Linear Fragment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C66F1-6E5E-918A-F7E3-B052AD6AF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15</a:t>
            </a:fld>
            <a:r>
              <a:rPr lang="en-GB" noProof="1"/>
              <a:t> / 21</a:t>
            </a:r>
            <a:endParaRPr lang="en-GB" sz="1600" noProof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87F96AB-71B8-9E1A-4B0B-73EF5C228D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A2A2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0" dirty="0" smtClean="0">
                        <a:solidFill>
                          <a:srgbClr val="2A2A2A"/>
                        </a:solidFill>
                        <a:latin typeface="Cambria Math" panose="02040503050406030204" pitchFamily="18" charset="0"/>
                      </a:rPr>
                      <m:t>:=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 dirty="0" smtClean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0" dirty="0" smtClean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smtClean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A2A2A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0" dirty="0">
                        <a:solidFill>
                          <a:srgbClr val="2A2A2A"/>
                        </a:solidFill>
                        <a:latin typeface="Cambria Math" panose="02040503050406030204" pitchFamily="18" charset="0"/>
                      </a:rPr>
                      <m:t>:=2</m:t>
                    </m:r>
                    <m:r>
                      <a:rPr lang="en-US" i="1" dirty="0">
                        <a:solidFill>
                          <a:srgbClr val="2A2A2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0" dirty="0">
                        <a:solidFill>
                          <a:srgbClr val="2A2A2A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rgbClr val="2A2A2A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>
                  <a:solidFill>
                    <a:srgbClr val="2A2A2A"/>
                  </a:solidFill>
                  <a:latin typeface="UCL Sans" pitchFamily="34" charset="0"/>
                  <a:ea typeface="UCL Sans" pitchFamily="34" charset="-122"/>
                  <a:cs typeface="UCL Sans" pitchFamily="34" charset="-120"/>
                </a:endParaRP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  <m:r>
                      <a:rPr lang="en-US" i="0" dirty="0">
                        <a:solidFill>
                          <a:srgbClr val="2A2A2A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i="0" dirty="0">
                        <a:solidFill>
                          <a:srgbClr val="2A2A2A"/>
                        </a:solidFill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dirty="0">
                  <a:solidFill>
                    <a:srgbClr val="2A2A2A"/>
                  </a:solidFill>
                  <a:latin typeface="UCL Sans" pitchFamily="34" charset="0"/>
                  <a:ea typeface="UCL Sans" pitchFamily="34" charset="-122"/>
                  <a:cs typeface="UCL Sans" pitchFamily="34" charset="-120"/>
                </a:endParaRPr>
              </a:p>
              <a:p>
                <a:pPr>
                  <a:spcAft>
                    <a:spcPts val="1200"/>
                  </a:spcAft>
                </a:pPr>
                <a:endParaRPr lang="en-US" dirty="0">
                  <a:solidFill>
                    <a:srgbClr val="2A2A2A"/>
                  </a:solidFill>
                  <a:latin typeface="UCL Sans" pitchFamily="34" charset="0"/>
                  <a:ea typeface="UCL Sans" pitchFamily="34" charset="-122"/>
                  <a:cs typeface="UCL Sans" pitchFamily="34" charset="-120"/>
                </a:endParaRP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Linear formulas are formulas made only using XOR and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2A2A2A"/>
                        </a:solidFill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connectives.</a:t>
                </a: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Linear formulas translate to words controlled by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.</a:t>
                </a:r>
                <a:endParaRPr lang="en-US" dirty="0"/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Operator satisfiability becomes the existence of a unitary representation respecting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 and the target word.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87F96AB-71B8-9E1A-4B0B-73EF5C228D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93" b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7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CA636-D0E3-FE77-D85A-B0760D324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DD56-5F6F-8DF6-4C0A-8337CECE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Main Result: Operator Satisfiability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73B2A-53F4-388A-3FAE-464C3CE70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16</a:t>
            </a:fld>
            <a:r>
              <a:rPr lang="en-GB" noProof="1"/>
              <a:t> / 21</a:t>
            </a:r>
            <a:endParaRPr lang="en-GB" sz="1600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4A828BB-F4F8-B293-7960-5D5BEC63D8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1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Input: </a:t>
                </a:r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a linear-fragment formula plus a commutation matrix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 specifying which generators commute or anti-commute.</a:t>
                </a:r>
                <a:endParaRPr lang="en-GB" dirty="0"/>
              </a:p>
              <a:p>
                <a:pPr>
                  <a:spcAft>
                    <a:spcPts val="1200"/>
                  </a:spcAft>
                </a:pPr>
                <a:r>
                  <a:rPr lang="en-US" b="1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Question:</a:t>
                </a:r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 is there a Hilbert-space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i="0" dirty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>
                        <a:solidFill>
                          <a:srgbClr val="2A2A2A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i="0" dirty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 satisfying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 such that</a:t>
                </a: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4A828BB-F4F8-B293-7960-5D5BEC63D8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20" t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hape 7">
            <a:extLst>
              <a:ext uri="{FF2B5EF4-FFF2-40B4-BE49-F238E27FC236}">
                <a16:creationId xmlns:a16="http://schemas.microsoft.com/office/drawing/2014/main" id="{C4669DB2-FB57-A21A-EB36-75C917630F68}"/>
              </a:ext>
            </a:extLst>
          </p:cNvPr>
          <p:cNvSpPr/>
          <p:nvPr/>
        </p:nvSpPr>
        <p:spPr>
          <a:xfrm>
            <a:off x="1143000" y="4941168"/>
            <a:ext cx="9601200" cy="713232"/>
          </a:xfrm>
          <a:prstGeom prst="roundRect">
            <a:avLst>
              <a:gd name="adj" fmla="val 1025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CC919EE6-E0DB-9A6F-A7BA-C54F12914271}"/>
              </a:ext>
            </a:extLst>
          </p:cNvPr>
          <p:cNvSpPr/>
          <p:nvPr/>
        </p:nvSpPr>
        <p:spPr>
          <a:xfrm>
            <a:off x="1216152" y="4996032"/>
            <a:ext cx="9454896" cy="6035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Decision problem:  SAT_linear(φ, μ)  = 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3286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48E95-F86A-9D8C-9FF5-C7FDA4196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1B21-1177-7675-0756-58CD5FD6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Main Result: Operator Satisfiability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39F7D-E1BA-FE11-5B02-1F1B70D60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17</a:t>
            </a:fld>
            <a:r>
              <a:rPr lang="en-GB" noProof="1"/>
              <a:t> / 21</a:t>
            </a:r>
            <a:endParaRPr lang="en-GB" sz="1600" noProof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3A0FE-C11E-F497-B967-F4D40A030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b="1" dirty="0"/>
              <a:t>Schaefer's dichotomy theorem: </a:t>
            </a:r>
            <a:r>
              <a:rPr lang="en-GB" dirty="0"/>
              <a:t>whereas general Boolean satisfiability is NP-complete, Boolean satisfiability in the linear fragment can be decided in polynomial time.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b="1" dirty="0"/>
              <a:t>(Paddock and Slofstra, 2025): </a:t>
            </a:r>
            <a:r>
              <a:rPr lang="en-GB" dirty="0"/>
              <a:t>General operator satisfiability over arbitrary finite-dimensional Hilbert spaces is RE-complete.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b="1" dirty="0"/>
              <a:t>(Dawar and Shah, 2026): </a:t>
            </a:r>
            <a:r>
              <a:rPr lang="en-GB" dirty="0"/>
              <a:t>For any fixed finite Hilbert-space dimension, satisfiability of partial Boolean algebras by projectors is complete for the existential theory of the reals (ETR-complete).</a:t>
            </a:r>
          </a:p>
        </p:txBody>
      </p:sp>
    </p:spTree>
    <p:extLst>
      <p:ext uri="{BB962C8B-B14F-4D97-AF65-F5344CB8AC3E}">
        <p14:creationId xmlns:p14="http://schemas.microsoft.com/office/powerpoint/2010/main" val="158327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CA802-1C07-1A7F-99E5-041E733DC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EF00E-2BD9-F249-694F-264B29C2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Main Result: Operator Satisfiability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EAC3E-8ADA-CB97-467B-B02B70260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18</a:t>
            </a:fld>
            <a:r>
              <a:rPr lang="en-GB" noProof="1"/>
              <a:t> / 21</a:t>
            </a:r>
            <a:endParaRPr lang="en-GB" sz="1600" noProof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366A67C-A47A-E20F-BC95-1C14A84265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Proceed via the associated 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A2A2A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dirty="0" smtClean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0" dirty="0">
                            <a:solidFill>
                              <a:srgbClr val="2A2A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-commutation group.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GB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if and only if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/>
                  <a:t>. </a:t>
                </a:r>
                <a:endParaRPr lang="en-US" dirty="0">
                  <a:solidFill>
                    <a:srgbClr val="2A2A2A"/>
                  </a:solidFill>
                  <a:latin typeface="UCL Sans" pitchFamily="34" charset="0"/>
                  <a:ea typeface="UCL Sans" pitchFamily="34" charset="-122"/>
                  <a:cs typeface="UCL Sans" pitchFamily="34" charset="-120"/>
                </a:endParaRP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When satisfiable,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 also guides construction of a finite-dimensional Pauli representation.</a:t>
                </a:r>
                <a:endParaRPr lang="en-US" dirty="0"/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When unsatisfiable, the certificate is a parity/commutation obstruction</a:t>
                </a:r>
                <a:endParaRPr lang="en-GB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366A67C-A47A-E20F-BC95-1C14A8426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93" r="-893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hape 7">
            <a:extLst>
              <a:ext uri="{FF2B5EF4-FFF2-40B4-BE49-F238E27FC236}">
                <a16:creationId xmlns:a16="http://schemas.microsoft.com/office/drawing/2014/main" id="{C8566C56-D96E-0254-5041-BBF885C26CDB}"/>
              </a:ext>
            </a:extLst>
          </p:cNvPr>
          <p:cNvSpPr/>
          <p:nvPr/>
        </p:nvSpPr>
        <p:spPr>
          <a:xfrm>
            <a:off x="617708" y="1556792"/>
            <a:ext cx="10158812" cy="1123774"/>
          </a:xfrm>
          <a:prstGeom prst="roundRect">
            <a:avLst>
              <a:gd name="adj" fmla="val 1025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8">
                <a:extLst>
                  <a:ext uri="{FF2B5EF4-FFF2-40B4-BE49-F238E27FC236}">
                    <a16:creationId xmlns:a16="http://schemas.microsoft.com/office/drawing/2014/main" id="{DAEBB019-7CCC-30EB-5DD6-0B7B5CA15A83}"/>
                  </a:ext>
                </a:extLst>
              </p:cNvPr>
              <p:cNvSpPr/>
              <p:nvPr/>
            </p:nvSpPr>
            <p:spPr>
              <a:xfrm>
                <a:off x="758480" y="1589472"/>
                <a:ext cx="9946032" cy="1123774"/>
              </a:xfrm>
              <a:prstGeom prst="rect">
                <a:avLst/>
              </a:prstGeom>
              <a:noFill/>
              <a:ln/>
            </p:spPr>
            <p:txBody>
              <a:bodyPr wrap="square" lIns="254" tIns="254" rIns="254" bIns="254" rtlCol="0"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Theorem: Given the commutation matrix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, operator satisfiability for the linear fragment is decidable in polynomial time.</a:t>
                </a:r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 8">
                <a:extLst>
                  <a:ext uri="{FF2B5EF4-FFF2-40B4-BE49-F238E27FC236}">
                    <a16:creationId xmlns:a16="http://schemas.microsoft.com/office/drawing/2014/main" id="{DAEBB019-7CCC-30EB-5DD6-0B7B5CA15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80" y="1589472"/>
                <a:ext cx="9946032" cy="1123774"/>
              </a:xfrm>
              <a:prstGeom prst="rect">
                <a:avLst/>
              </a:prstGeom>
              <a:blipFill>
                <a:blip r:embed="rId4"/>
                <a:stretch>
                  <a:fillRect l="-1786" r="-140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6ABEE-8303-4ADB-A6F5-754073901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F991-AB6E-0A7E-1183-49860540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Main Result: Operator Satisfiability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53CE2-90C6-9106-EE95-B87C656F9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19</a:t>
            </a:fld>
            <a:r>
              <a:rPr lang="en-GB" noProof="1"/>
              <a:t> / 21</a:t>
            </a:r>
            <a:endParaRPr lang="en-GB" sz="1600" noProof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EEF3E1-985D-5990-1B2A-52B6C64D08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8539" y="1700808"/>
                <a:ext cx="9946032" cy="4176464"/>
              </a:xfrm>
            </p:spPr>
            <p:txBody>
              <a:bodyPr>
                <a:normAutofit lnSpcReduction="1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b="1" dirty="0"/>
                  <a:t>Proposition: </a:t>
                </a:r>
                <a:r>
                  <a:rPr lang="en-GB" dirty="0"/>
                  <a:t>There exists an operator realisation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in which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/>
                  <a:t> evaluates to a scalar if and only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GB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57200" indent="-457200"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GB" dirty="0"/>
                  <a:t> tells us whether the operator represented by 𝑤 commutes or anti-commutes with each generator.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b="1" dirty="0"/>
                  <a:t>Polynomial-time constructive algorithm:</a:t>
                </a: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GB" b="1" dirty="0"/>
                  <a:t>(Sarkar and Yoder, 2024): </a:t>
                </a:r>
                <a:r>
                  <a:rPr lang="en-GB" dirty="0"/>
                  <a:t>an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GB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) algorithm construction Pauli operators given commutation matrix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GB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the construction can be chosen so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/>
                  <a:t> evaluates to a scalar. </a:t>
                </a:r>
              </a:p>
              <a:p>
                <a:pPr marL="342900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GB" dirty="0"/>
                  <a:t>Residual sign freedom: global phase +/- 1 for each Pauli operator.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EEF3E1-985D-5990-1B2A-52B6C64D08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8539" y="1700808"/>
                <a:ext cx="9946032" cy="4176464"/>
              </a:xfrm>
              <a:blipFill>
                <a:blip r:embed="rId3"/>
                <a:stretch>
                  <a:fillRect l="-1020" t="-1818" r="-128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32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587C-088F-DEF8-140D-E8768543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Outline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2A6F1-3AB8-8CD4-26FB-884B0C647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2</a:t>
            </a:fld>
            <a:r>
              <a:rPr lang="en-GB" noProof="1"/>
              <a:t> / 21</a:t>
            </a:r>
            <a:endParaRPr lang="en-GB" sz="1600" noProof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3D423BE-ACE6-DE55-EB4C-F329BB8292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57187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GB" dirty="0"/>
                  <a:t>Contextuality as a failure of global, context-independent value assignment</a:t>
                </a:r>
              </a:p>
              <a:p>
                <a:pPr marL="357187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GB" dirty="0"/>
                  <a:t>Two formalisms: partial Boolean algebras and commutation groups</a:t>
                </a:r>
              </a:p>
              <a:p>
                <a:pPr marL="357187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GB" dirty="0"/>
                  <a:t>Logical formulas in the linear fragment </a:t>
                </a:r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 commutation-group words</a:t>
                </a:r>
                <a:endParaRPr lang="en-GB" dirty="0"/>
              </a:p>
              <a:p>
                <a:pPr marL="357187" indent="-3429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GB" dirty="0"/>
                  <a:t>Main theorem: </a:t>
                </a:r>
                <a:r>
                  <a:rPr lang="en-US" dirty="0">
                    <a:solidFill>
                      <a:srgbClr val="2A2A2A"/>
                    </a:solidFill>
                    <a:latin typeface="UCL Sans" pitchFamily="34" charset="0"/>
                    <a:ea typeface="UCL Sans" pitchFamily="34" charset="-122"/>
                    <a:cs typeface="UCL Sans" pitchFamily="34" charset="-120"/>
                  </a:rPr>
                  <a:t>polynomial-time operator satisfiability in the linear fragment with a given commutation matrix</a:t>
                </a:r>
                <a:endParaRPr lang="en-GB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3D423BE-ACE6-DE55-EB4C-F329BB829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65" t="-1347" r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25B8D-628E-BE97-8FED-AAE8CBBAF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6529-FB36-7D5E-A159-994A5796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Main Result: Operator Satisfiability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8A7E-A1C7-67D4-AFCC-756CFA946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20</a:t>
            </a:fld>
            <a:r>
              <a:rPr lang="en-GB" noProof="1"/>
              <a:t> / 21</a:t>
            </a:r>
            <a:endParaRPr lang="en-GB" sz="1600" noProof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D111C1A-A315-C733-0DDB-7C3EE10FC3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8539" y="1530851"/>
                <a:ext cx="9946032" cy="4346421"/>
              </a:xfrm>
            </p:spPr>
            <p:txBody>
              <a:bodyPr>
                <a:normAutofit lnSpcReduction="1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b="1" dirty="0"/>
                  <a:t>Polynomial-time satisfiability algorithm:</a:t>
                </a: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GB" dirty="0"/>
                  <a:t>Compute the value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dirty="0"/>
                  <a:t>, we conclude that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is not operator satisfiable; otherwise, use the constructive algorithm to generate a list of Pauli operators realising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GB" dirty="0"/>
                  <a:t>Evaluate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/>
                  <a:t> on this Pauli representation. Assuming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is well-formed,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/>
                  <a:t> is guaranteed to be a scalar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0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0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GB" dirty="0"/>
                  <a:t>Residual sign freedom changes the evaluation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0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0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/>
                  <a:t>. Find sign vector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0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i="0" dirty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GB" dirty="0"/>
                  <a:t>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GB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i="0" dirty="0" smtClean="0">
                          <a:latin typeface="Cambria Math" panose="02040503050406030204" pitchFamily="18" charset="0"/>
                        </a:rPr>
                        <m:t>=0 </m:t>
                      </m:r>
                      <m:d>
                        <m:d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i="0" dirty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GB" i="0" dirty="0" smtClean="0">
                              <a:latin typeface="Cambria Math" panose="02040503050406030204" pitchFamily="18" charset="0"/>
                            </a:rPr>
                            <m:t> 2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D111C1A-A315-C733-0DDB-7C3EE10FC3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8539" y="1530851"/>
                <a:ext cx="9946032" cy="4346421"/>
              </a:xfrm>
              <a:blipFill>
                <a:blip r:embed="rId3"/>
                <a:stretch>
                  <a:fillRect l="-1148" t="-2041" r="-510" b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6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4F23D-2A88-2DE3-D524-DC0D298E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D4E1C-341C-7558-17DF-8E846CFB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2A2A2A"/>
                </a:solidFill>
                <a:latin typeface="UCL Sans" pitchFamily="34" charset="0"/>
              </a:rPr>
              <a:t>Can we find a similarly polynomial-time satisfiability algorithm for d-valued operator assignment in the linear fragment?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What happens when we move beyond the linear fragment? Is there a hierarchy of time-complexity marked from the linear fragment, to degrees of polynomial constraints, and so on?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6CBA0-88A2-FA7C-82C9-5AC5891A9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53C7F91-C859-1C4D-B061-963A35A2ECCC}" type="slidenum">
              <a:rPr lang="en-GB" noProof="1" smtClean="0"/>
              <a:pPr algn="ctr"/>
              <a:t>21</a:t>
            </a:fld>
            <a:r>
              <a:rPr lang="en-GB" noProof="1"/>
              <a:t> / 21</a:t>
            </a:r>
          </a:p>
        </p:txBody>
      </p:sp>
    </p:spTree>
    <p:extLst>
      <p:ext uri="{BB962C8B-B14F-4D97-AF65-F5344CB8AC3E}">
        <p14:creationId xmlns:p14="http://schemas.microsoft.com/office/powerpoint/2010/main" val="3549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6D37-CE2E-7268-B5A9-CA14FAB8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8778C-FF47-84B4-3ED9-A21F459E1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Satisfiability gap: </a:t>
            </a:r>
            <a:r>
              <a:rPr lang="en-US" dirty="0"/>
              <a:t>a formula may be classically unsatisfiable, but still satisfiable by quantum operators.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Polynomial-time result gives an efficient way to detect this gap in the linear fragment, once the commutation matrix is fixed.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Hardness of operator satisfiability: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Identifies a tractable island inside a very hard problem, where commutation</a:t>
            </a:r>
            <a:r>
              <a:rPr lang="en-GB" dirty="0"/>
              <a:t> data is enough to determine whether the required operator assignment exists.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643CF-4195-B6DF-C5F2-1830D7D09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53C7F91-C859-1C4D-B061-963A35A2ECCC}" type="slidenum">
              <a:rPr lang="en-GB" noProof="1" smtClean="0"/>
              <a:pPr algn="ctr"/>
              <a:t>3</a:t>
            </a:fld>
            <a:r>
              <a:rPr lang="en-GB" noProof="1"/>
              <a:t> / 21</a:t>
            </a:r>
          </a:p>
        </p:txBody>
      </p:sp>
    </p:spTree>
    <p:extLst>
      <p:ext uri="{BB962C8B-B14F-4D97-AF65-F5344CB8AC3E}">
        <p14:creationId xmlns:p14="http://schemas.microsoft.com/office/powerpoint/2010/main" val="5684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BC687-9DBC-9DB5-BB60-B5B58DFE0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B83E-C493-DB29-62FE-548243A7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Contextuality: the obstruction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31D96-E4AB-CF44-9017-6BEE9BA76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4</a:t>
            </a:fld>
            <a:r>
              <a:rPr lang="en-GB" noProof="1"/>
              <a:t> / 21</a:t>
            </a:r>
            <a:endParaRPr lang="en-GB" sz="1600" noProof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05123A-67AA-DDE1-D92D-CCAFFB1CE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b="1" dirty="0"/>
              <a:t>Question: </a:t>
            </a:r>
            <a:r>
              <a:rPr lang="en-GB" dirty="0"/>
              <a:t>can every observable have a pre-existing value, independent of which compatible observables are measured with it?</a:t>
            </a:r>
          </a:p>
          <a:p>
            <a:pPr>
              <a:spcAft>
                <a:spcPts val="1200"/>
              </a:spcAft>
            </a:pPr>
            <a:endParaRPr lang="en-GB" dirty="0"/>
          </a:p>
          <a:p>
            <a:pPr>
              <a:spcAft>
                <a:spcPts val="1200"/>
              </a:spcAft>
            </a:pPr>
            <a:endParaRPr lang="en-GB" dirty="0"/>
          </a:p>
          <a:p>
            <a:pPr>
              <a:spcAft>
                <a:spcPts val="1200"/>
              </a:spcAft>
            </a:pPr>
            <a:endParaRPr lang="en-US" dirty="0">
              <a:solidFill>
                <a:srgbClr val="2A2A2A"/>
              </a:solidFill>
              <a:latin typeface="UCL Sans" pitchFamily="34" charset="0"/>
              <a:ea typeface="UCL Sans" pitchFamily="34" charset="-122"/>
              <a:cs typeface="UCL Sans" pitchFamily="34" charset="-12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Noncontextuality demands a single valuation v(A), compatible with all functional relations inside every context. Contextuality is the impossibility of such a valuation.</a:t>
            </a:r>
            <a:endParaRPr lang="en-US" dirty="0"/>
          </a:p>
        </p:txBody>
      </p:sp>
      <p:sp>
        <p:nvSpPr>
          <p:cNvPr id="3" name="Shape 6">
            <a:extLst>
              <a:ext uri="{FF2B5EF4-FFF2-40B4-BE49-F238E27FC236}">
                <a16:creationId xmlns:a16="http://schemas.microsoft.com/office/drawing/2014/main" id="{38ECE65B-56B4-10ED-92DC-F36651320B37}"/>
              </a:ext>
            </a:extLst>
          </p:cNvPr>
          <p:cNvSpPr/>
          <p:nvPr/>
        </p:nvSpPr>
        <p:spPr>
          <a:xfrm>
            <a:off x="550240" y="3044944"/>
            <a:ext cx="2834640" cy="960120"/>
          </a:xfrm>
          <a:prstGeom prst="roundRect">
            <a:avLst>
              <a:gd name="adj" fmla="val 7619"/>
            </a:avLst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 7">
            <a:extLst>
              <a:ext uri="{FF2B5EF4-FFF2-40B4-BE49-F238E27FC236}">
                <a16:creationId xmlns:a16="http://schemas.microsoft.com/office/drawing/2014/main" id="{A04C3284-280C-2FE1-032D-A75ED8A3015C}"/>
              </a:ext>
            </a:extLst>
          </p:cNvPr>
          <p:cNvSpPr/>
          <p:nvPr/>
        </p:nvSpPr>
        <p:spPr>
          <a:xfrm>
            <a:off x="623392" y="3099808"/>
            <a:ext cx="2688336" cy="8503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Context A</a:t>
            </a:r>
            <a:endParaRPr lang="en-US" sz="2300" dirty="0"/>
          </a:p>
          <a:p>
            <a:pPr marL="0" indent="0" algn="ctr">
              <a:buNone/>
            </a:pPr>
            <a:r>
              <a:rPr lang="en-US" sz="23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{A, B, C}</a:t>
            </a:r>
            <a:endParaRPr lang="en-US" sz="2300" dirty="0"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120FA550-8692-C962-8D2C-78DE70042C87}"/>
              </a:ext>
            </a:extLst>
          </p:cNvPr>
          <p:cNvSpPr/>
          <p:nvPr/>
        </p:nvSpPr>
        <p:spPr>
          <a:xfrm>
            <a:off x="4219168" y="3042866"/>
            <a:ext cx="2834640" cy="960120"/>
          </a:xfrm>
          <a:prstGeom prst="roundRect">
            <a:avLst>
              <a:gd name="adj" fmla="val 7619"/>
            </a:avLst>
          </a:prstGeom>
          <a:solidFill>
            <a:srgbClr val="FFFFFF"/>
          </a:solidFill>
          <a:ln w="1778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9">
            <a:extLst>
              <a:ext uri="{FF2B5EF4-FFF2-40B4-BE49-F238E27FC236}">
                <a16:creationId xmlns:a16="http://schemas.microsoft.com/office/drawing/2014/main" id="{28992ECB-63FC-DA7D-D04F-F3FF88C8C85A}"/>
              </a:ext>
            </a:extLst>
          </p:cNvPr>
          <p:cNvSpPr/>
          <p:nvPr/>
        </p:nvSpPr>
        <p:spPr>
          <a:xfrm>
            <a:off x="4292320" y="3097730"/>
            <a:ext cx="2688336" cy="8503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Observable A</a:t>
            </a:r>
            <a:endParaRPr lang="en-US" sz="2300" dirty="0"/>
          </a:p>
          <a:p>
            <a:pPr marL="0" indent="0" algn="ctr">
              <a:buNone/>
            </a:pPr>
            <a:r>
              <a:rPr lang="en-US" sz="23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same operator</a:t>
            </a:r>
            <a:endParaRPr lang="en-US" sz="2300" dirty="0"/>
          </a:p>
        </p:txBody>
      </p:sp>
      <p:sp>
        <p:nvSpPr>
          <p:cNvPr id="9" name="Shape 10">
            <a:extLst>
              <a:ext uri="{FF2B5EF4-FFF2-40B4-BE49-F238E27FC236}">
                <a16:creationId xmlns:a16="http://schemas.microsoft.com/office/drawing/2014/main" id="{A63EF71C-1C86-541A-7D39-B8B4749DE3B9}"/>
              </a:ext>
            </a:extLst>
          </p:cNvPr>
          <p:cNvSpPr/>
          <p:nvPr/>
        </p:nvSpPr>
        <p:spPr>
          <a:xfrm>
            <a:off x="7968208" y="3042866"/>
            <a:ext cx="2834640" cy="960120"/>
          </a:xfrm>
          <a:prstGeom prst="roundRect">
            <a:avLst>
              <a:gd name="adj" fmla="val 7619"/>
            </a:avLst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 11">
            <a:extLst>
              <a:ext uri="{FF2B5EF4-FFF2-40B4-BE49-F238E27FC236}">
                <a16:creationId xmlns:a16="http://schemas.microsoft.com/office/drawing/2014/main" id="{DE35FCF7-3554-D9C8-184F-82AE79980C13}"/>
              </a:ext>
            </a:extLst>
          </p:cNvPr>
          <p:cNvSpPr/>
          <p:nvPr/>
        </p:nvSpPr>
        <p:spPr>
          <a:xfrm>
            <a:off x="8041360" y="3097730"/>
            <a:ext cx="2688336" cy="8503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Context B</a:t>
            </a:r>
            <a:endParaRPr lang="en-US" sz="2300" dirty="0"/>
          </a:p>
          <a:p>
            <a:pPr marL="0" indent="0" algn="ctr">
              <a:buNone/>
            </a:pPr>
            <a:r>
              <a:rPr lang="en-US" sz="23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{A, D, E}</a:t>
            </a:r>
            <a:endParaRPr lang="en-US" sz="2300" dirty="0"/>
          </a:p>
        </p:txBody>
      </p:sp>
      <p:sp>
        <p:nvSpPr>
          <p:cNvPr id="11" name="Shape 12">
            <a:extLst>
              <a:ext uri="{FF2B5EF4-FFF2-40B4-BE49-F238E27FC236}">
                <a16:creationId xmlns:a16="http://schemas.microsoft.com/office/drawing/2014/main" id="{EFB3099A-9CC8-8766-5552-2C18E362C300}"/>
              </a:ext>
            </a:extLst>
          </p:cNvPr>
          <p:cNvSpPr/>
          <p:nvPr/>
        </p:nvSpPr>
        <p:spPr>
          <a:xfrm>
            <a:off x="3495608" y="3522926"/>
            <a:ext cx="640080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29728FDB-A124-3615-6370-5F9C16F5B8B0}"/>
              </a:ext>
            </a:extLst>
          </p:cNvPr>
          <p:cNvSpPr/>
          <p:nvPr/>
        </p:nvSpPr>
        <p:spPr>
          <a:xfrm flipH="1" flipV="1">
            <a:off x="7122348" y="3522926"/>
            <a:ext cx="777320" cy="4572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F1DCF-7C07-D68B-2D91-2B131016A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9BE12-882D-C17A-7C5F-99F52A8D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Kochen-Specker Arguments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A0321-4FDF-8DCE-A8D3-B1FCCE470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5</a:t>
            </a:fld>
            <a:r>
              <a:rPr lang="en-GB" noProof="1"/>
              <a:t> / 21</a:t>
            </a:r>
            <a:endParaRPr lang="en-GB" sz="1600" noProof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7338A4-872B-9E97-BA52-A2902F8FC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39" y="1916826"/>
            <a:ext cx="6901597" cy="3758834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Projectors represent propositions about measurement outcomes.</a:t>
            </a:r>
            <a:endParaRPr lang="en-US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A context is a commuting family of projectors, typically forming a basis.</a:t>
            </a:r>
            <a:endParaRPr lang="en-US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A classical valuation assigns 0/1 to projectors and preserves Boolean operations within each context.</a:t>
            </a:r>
            <a:endParaRPr lang="en-US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KS configurations force contradictory constraints on these local Boolean choices.</a:t>
            </a:r>
            <a:endParaRPr lang="en-US" dirty="0"/>
          </a:p>
        </p:txBody>
      </p:sp>
      <p:pic>
        <p:nvPicPr>
          <p:cNvPr id="14" name="Picture 13" descr="fig3">
            <a:extLst>
              <a:ext uri="{FF2B5EF4-FFF2-40B4-BE49-F238E27FC236}">
                <a16:creationId xmlns:a16="http://schemas.microsoft.com/office/drawing/2014/main" id="{1D6D6C0B-73CD-D1A5-B648-5E10A589A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1916826"/>
            <a:ext cx="3431910" cy="2753509"/>
          </a:xfrm>
          <a:prstGeom prst="rect">
            <a:avLst/>
          </a:prstGeom>
        </p:spPr>
      </p:pic>
      <p:sp>
        <p:nvSpPr>
          <p:cNvPr id="15" name="Text 12">
            <a:extLst>
              <a:ext uri="{FF2B5EF4-FFF2-40B4-BE49-F238E27FC236}">
                <a16:creationId xmlns:a16="http://schemas.microsoft.com/office/drawing/2014/main" id="{CC8BECE8-9CDC-6091-9DC3-27E36268A2EF}"/>
              </a:ext>
            </a:extLst>
          </p:cNvPr>
          <p:cNvSpPr/>
          <p:nvPr/>
        </p:nvSpPr>
        <p:spPr>
          <a:xfrm>
            <a:off x="7824192" y="4756697"/>
            <a:ext cx="3431910" cy="59922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8-point KS-Clifton graph with inconsistent colouring</a:t>
            </a: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5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BA72-3DAA-AABB-4476-D8F92561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Kochen-Specker Arguments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1AA82-25C0-1313-39B1-A5B349823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855" y="1916826"/>
            <a:ext cx="5564715" cy="3758834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dirty="0"/>
              <a:t>We assume that an arbitrary point keeps its value 1 or 0 as we move from one orthogonal triple to the next.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dirty="0"/>
              <a:t>Although the graph is constructible, it is </a:t>
            </a:r>
            <a:r>
              <a:rPr lang="en-GB" i="1" dirty="0"/>
              <a:t>not</a:t>
            </a:r>
            <a:r>
              <a:rPr lang="en-GB" dirty="0"/>
              <a:t> consistently colourable.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1D6DE-D463-76EE-E877-FD9483006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53C7F91-C859-1C4D-B061-963A35A2ECCC}" type="slidenum">
              <a:rPr lang="en-GB" noProof="1" smtClean="0"/>
              <a:pPr algn="ctr"/>
              <a:t>6</a:t>
            </a:fld>
            <a:r>
              <a:rPr lang="en-GB" noProof="1"/>
              <a:t> / 21</a:t>
            </a:r>
          </a:p>
        </p:txBody>
      </p:sp>
      <p:pic>
        <p:nvPicPr>
          <p:cNvPr id="5" name="Picture 4" descr="fig2">
            <a:extLst>
              <a:ext uri="{FF2B5EF4-FFF2-40B4-BE49-F238E27FC236}">
                <a16:creationId xmlns:a16="http://schemas.microsoft.com/office/drawing/2014/main" id="{34B5512F-FA77-F3B5-054C-F9477A5FB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916826"/>
            <a:ext cx="3990147" cy="37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9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64DB2-3BE7-3393-54A3-C3A4F5E83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35A9-0674-6BA8-F05E-79176B6C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Peres-Mermin Square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63373-C672-1CD4-A6FE-BE5E2DB1D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7</a:t>
            </a:fld>
            <a:r>
              <a:rPr lang="en-GB" noProof="1"/>
              <a:t> / 21</a:t>
            </a:r>
            <a:endParaRPr lang="en-GB" sz="1600" noProof="1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A51130C9-F4B6-E1EA-1108-371934FF1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9032" y="1653912"/>
            <a:ext cx="1618488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778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97D00055-FC58-B641-1FF9-9783286BD229}"/>
              </a:ext>
            </a:extLst>
          </p:cNvPr>
          <p:cNvSpPr/>
          <p:nvPr/>
        </p:nvSpPr>
        <p:spPr>
          <a:xfrm>
            <a:off x="822184" y="1708776"/>
            <a:ext cx="147218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Z ⊗ I</a:t>
            </a:r>
            <a:endParaRPr lang="en-US" sz="2400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CFC4EA5F-3506-96BF-B76C-C5BF4D63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40672" y="1653912"/>
            <a:ext cx="1618488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778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46946C67-4C27-1293-5852-7769F1C82C4A}"/>
              </a:ext>
            </a:extLst>
          </p:cNvPr>
          <p:cNvSpPr/>
          <p:nvPr/>
        </p:nvSpPr>
        <p:spPr>
          <a:xfrm>
            <a:off x="2513824" y="1708776"/>
            <a:ext cx="147218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I ⊗ Z</a:t>
            </a:r>
            <a:endParaRPr lang="en-US" sz="2400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2AECA361-E628-6D9F-1398-BBC547B2E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2312" y="1653912"/>
            <a:ext cx="1618488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778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8D50E6BF-A028-55B5-5731-4ED63E26E8E1}"/>
              </a:ext>
            </a:extLst>
          </p:cNvPr>
          <p:cNvSpPr/>
          <p:nvPr/>
        </p:nvSpPr>
        <p:spPr>
          <a:xfrm>
            <a:off x="4205464" y="1708776"/>
            <a:ext cx="147218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Z ⊗ Z</a:t>
            </a:r>
            <a:endParaRPr lang="en-US" sz="2400" dirty="0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801E11CA-438C-CF78-1BC1-9F8746B15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9032" y="2275704"/>
            <a:ext cx="1618488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778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B4DA0B93-F5AB-1A17-6A80-15C5E0EFA7FE}"/>
              </a:ext>
            </a:extLst>
          </p:cNvPr>
          <p:cNvSpPr/>
          <p:nvPr/>
        </p:nvSpPr>
        <p:spPr>
          <a:xfrm>
            <a:off x="822184" y="2330568"/>
            <a:ext cx="147218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I ⊗ X</a:t>
            </a:r>
            <a:endParaRPr lang="en-US" sz="2400" dirty="0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A4E4C80A-1196-9333-265E-3D37003D0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40672" y="2275704"/>
            <a:ext cx="1618488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778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D127B67A-6F8A-BDB6-77B6-623B095F00C5}"/>
              </a:ext>
            </a:extLst>
          </p:cNvPr>
          <p:cNvSpPr/>
          <p:nvPr/>
        </p:nvSpPr>
        <p:spPr>
          <a:xfrm>
            <a:off x="2513824" y="2330568"/>
            <a:ext cx="147218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X ⊗ I</a:t>
            </a:r>
            <a:endParaRPr lang="en-US" sz="2400" dirty="0"/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D33F26B6-862F-9CFA-FD9B-E4B100EBA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2312" y="2275704"/>
            <a:ext cx="1618488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778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603CE3FE-02E4-529C-B87D-74D472A7BED4}"/>
              </a:ext>
            </a:extLst>
          </p:cNvPr>
          <p:cNvSpPr/>
          <p:nvPr/>
        </p:nvSpPr>
        <p:spPr>
          <a:xfrm>
            <a:off x="4205464" y="2330568"/>
            <a:ext cx="147218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X ⊗ X</a:t>
            </a:r>
            <a:endParaRPr lang="en-US" sz="2400" dirty="0"/>
          </a:p>
        </p:txBody>
      </p:sp>
      <p:sp>
        <p:nvSpPr>
          <p:cNvPr id="19" name="Shape 16">
            <a:extLst>
              <a:ext uri="{FF2B5EF4-FFF2-40B4-BE49-F238E27FC236}">
                <a16:creationId xmlns:a16="http://schemas.microsoft.com/office/drawing/2014/main" id="{E7F3D7D3-915D-E4BC-4E2E-A60C5CA70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9032" y="2897496"/>
            <a:ext cx="1618488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778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8AF24A26-88E5-79CA-0AE8-DCA90A39464D}"/>
              </a:ext>
            </a:extLst>
          </p:cNvPr>
          <p:cNvSpPr/>
          <p:nvPr/>
        </p:nvSpPr>
        <p:spPr>
          <a:xfrm>
            <a:off x="822184" y="2952360"/>
            <a:ext cx="147218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Z ⊗ X</a:t>
            </a:r>
            <a:endParaRPr lang="en-US" sz="2400" dirty="0"/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F78056D6-9C4C-DE47-63BC-6C4D82D8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40672" y="2897496"/>
            <a:ext cx="1618488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778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6C6E1941-018C-115B-7863-D3A8FC48E419}"/>
              </a:ext>
            </a:extLst>
          </p:cNvPr>
          <p:cNvSpPr/>
          <p:nvPr/>
        </p:nvSpPr>
        <p:spPr>
          <a:xfrm>
            <a:off x="2513824" y="2952360"/>
            <a:ext cx="147218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X ⊗ Z</a:t>
            </a:r>
            <a:endParaRPr lang="en-US" sz="2400" dirty="0"/>
          </a:p>
        </p:txBody>
      </p:sp>
      <p:sp>
        <p:nvSpPr>
          <p:cNvPr id="23" name="Shape 20">
            <a:extLst>
              <a:ext uri="{FF2B5EF4-FFF2-40B4-BE49-F238E27FC236}">
                <a16:creationId xmlns:a16="http://schemas.microsoft.com/office/drawing/2014/main" id="{ED70B265-0061-E9BC-608D-4FD7995A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2312" y="2897496"/>
            <a:ext cx="1618488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7780">
            <a:solidFill>
              <a:srgbClr val="6666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BDD02BF1-CEF0-F05D-75A9-82263DACCAF9}"/>
              </a:ext>
            </a:extLst>
          </p:cNvPr>
          <p:cNvSpPr/>
          <p:nvPr/>
        </p:nvSpPr>
        <p:spPr>
          <a:xfrm>
            <a:off x="4205464" y="2952360"/>
            <a:ext cx="147218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Y ⊗ Y</a:t>
            </a:r>
            <a:endParaRPr lang="en-US" sz="2400" dirty="0"/>
          </a:p>
        </p:txBody>
      </p:sp>
      <p:sp>
        <p:nvSpPr>
          <p:cNvPr id="25" name="Text 25">
            <a:extLst>
              <a:ext uri="{FF2B5EF4-FFF2-40B4-BE49-F238E27FC236}">
                <a16:creationId xmlns:a16="http://schemas.microsoft.com/office/drawing/2014/main" id="{D951194E-7286-F204-3A2E-4EE1135815AC}"/>
              </a:ext>
            </a:extLst>
          </p:cNvPr>
          <p:cNvSpPr/>
          <p:nvPr/>
        </p:nvSpPr>
        <p:spPr>
          <a:xfrm>
            <a:off x="1069072" y="3645024"/>
            <a:ext cx="1005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chemeClr val="accent2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↓ +I</a:t>
            </a:r>
            <a:endParaRPr lang="en-US" sz="2300" dirty="0">
              <a:solidFill>
                <a:schemeClr val="accent2"/>
              </a:solidFill>
            </a:endParaRPr>
          </a:p>
        </p:txBody>
      </p:sp>
      <p:sp>
        <p:nvSpPr>
          <p:cNvPr id="26" name="Text 26">
            <a:extLst>
              <a:ext uri="{FF2B5EF4-FFF2-40B4-BE49-F238E27FC236}">
                <a16:creationId xmlns:a16="http://schemas.microsoft.com/office/drawing/2014/main" id="{63E21D79-04E6-69F7-E76C-597D716AE257}"/>
              </a:ext>
            </a:extLst>
          </p:cNvPr>
          <p:cNvSpPr/>
          <p:nvPr/>
        </p:nvSpPr>
        <p:spPr>
          <a:xfrm>
            <a:off x="2760712" y="3645024"/>
            <a:ext cx="1005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chemeClr val="accent2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↓ +I</a:t>
            </a:r>
            <a:endParaRPr lang="en-US" sz="2300" dirty="0">
              <a:solidFill>
                <a:schemeClr val="accent2"/>
              </a:solidFill>
            </a:endParaRPr>
          </a:p>
        </p:txBody>
      </p:sp>
      <p:sp>
        <p:nvSpPr>
          <p:cNvPr id="27" name="Text 27">
            <a:extLst>
              <a:ext uri="{FF2B5EF4-FFF2-40B4-BE49-F238E27FC236}">
                <a16:creationId xmlns:a16="http://schemas.microsoft.com/office/drawing/2014/main" id="{BDE875E4-7843-D641-AD0D-621F4B16CAED}"/>
              </a:ext>
            </a:extLst>
          </p:cNvPr>
          <p:cNvSpPr/>
          <p:nvPr/>
        </p:nvSpPr>
        <p:spPr>
          <a:xfrm>
            <a:off x="4452352" y="3645024"/>
            <a:ext cx="1005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chemeClr val="accent1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↓ −I</a:t>
            </a:r>
            <a:endParaRPr lang="en-US" sz="2300" dirty="0">
              <a:solidFill>
                <a:schemeClr val="accent1"/>
              </a:solidFill>
            </a:endParaRPr>
          </a:p>
        </p:txBody>
      </p:sp>
      <p:sp>
        <p:nvSpPr>
          <p:cNvPr id="28" name="Text 22">
            <a:extLst>
              <a:ext uri="{FF2B5EF4-FFF2-40B4-BE49-F238E27FC236}">
                <a16:creationId xmlns:a16="http://schemas.microsoft.com/office/drawing/2014/main" id="{051500A3-BB0F-BBE3-7055-37E95B197074}"/>
              </a:ext>
            </a:extLst>
          </p:cNvPr>
          <p:cNvSpPr/>
          <p:nvPr/>
        </p:nvSpPr>
        <p:spPr>
          <a:xfrm>
            <a:off x="6006832" y="1754496"/>
            <a:ext cx="1097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chemeClr val="accent2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→ +I</a:t>
            </a:r>
            <a:endParaRPr lang="en-US" sz="2300" dirty="0">
              <a:solidFill>
                <a:schemeClr val="accent2"/>
              </a:solidFill>
            </a:endParaRPr>
          </a:p>
        </p:txBody>
      </p:sp>
      <p:sp>
        <p:nvSpPr>
          <p:cNvPr id="29" name="Text 23">
            <a:extLst>
              <a:ext uri="{FF2B5EF4-FFF2-40B4-BE49-F238E27FC236}">
                <a16:creationId xmlns:a16="http://schemas.microsoft.com/office/drawing/2014/main" id="{663D0272-2B8F-6C98-1DFF-20B2175B6712}"/>
              </a:ext>
            </a:extLst>
          </p:cNvPr>
          <p:cNvSpPr/>
          <p:nvPr/>
        </p:nvSpPr>
        <p:spPr>
          <a:xfrm>
            <a:off x="6006832" y="2376288"/>
            <a:ext cx="1097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chemeClr val="accent2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→ +I</a:t>
            </a:r>
            <a:endParaRPr lang="en-US" sz="2300" dirty="0">
              <a:solidFill>
                <a:schemeClr val="accent2"/>
              </a:solidFill>
            </a:endParaRPr>
          </a:p>
        </p:txBody>
      </p:sp>
      <p:sp>
        <p:nvSpPr>
          <p:cNvPr id="30" name="Text 24">
            <a:extLst>
              <a:ext uri="{FF2B5EF4-FFF2-40B4-BE49-F238E27FC236}">
                <a16:creationId xmlns:a16="http://schemas.microsoft.com/office/drawing/2014/main" id="{0A8E3383-747B-5EDB-EECD-FBBFB77D6625}"/>
              </a:ext>
            </a:extLst>
          </p:cNvPr>
          <p:cNvSpPr/>
          <p:nvPr/>
        </p:nvSpPr>
        <p:spPr>
          <a:xfrm>
            <a:off x="6006832" y="2998080"/>
            <a:ext cx="1097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chemeClr val="accent2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→ +I</a:t>
            </a:r>
            <a:endParaRPr lang="en-US" sz="2300" dirty="0">
              <a:solidFill>
                <a:schemeClr val="accent2"/>
              </a:solidFill>
            </a:endParaRPr>
          </a:p>
        </p:txBody>
      </p:sp>
      <p:sp>
        <p:nvSpPr>
          <p:cNvPr id="31" name="Shape 28">
            <a:extLst>
              <a:ext uri="{FF2B5EF4-FFF2-40B4-BE49-F238E27FC236}">
                <a16:creationId xmlns:a16="http://schemas.microsoft.com/office/drawing/2014/main" id="{61597E27-6EBB-DB9C-D857-374F143A2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86600" y="1444752"/>
            <a:ext cx="4069080" cy="2786340"/>
          </a:xfrm>
          <a:prstGeom prst="rect">
            <a:avLst/>
          </a:prstGeom>
          <a:solidFill>
            <a:srgbClr val="F4F4F4"/>
          </a:solidFill>
          <a:ln w="12700">
            <a:solidFill>
              <a:srgbClr val="F4F4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9">
            <a:extLst>
              <a:ext uri="{FF2B5EF4-FFF2-40B4-BE49-F238E27FC236}">
                <a16:creationId xmlns:a16="http://schemas.microsoft.com/office/drawing/2014/main" id="{F8656E34-A28D-B87A-7172-C85A8D025CFE}"/>
              </a:ext>
            </a:extLst>
          </p:cNvPr>
          <p:cNvSpPr/>
          <p:nvPr/>
        </p:nvSpPr>
        <p:spPr>
          <a:xfrm>
            <a:off x="7196328" y="1490472"/>
            <a:ext cx="3926600" cy="27406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en-US" sz="2400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Six commuting contexts: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three rows and three columns.</a:t>
            </a:r>
            <a:endParaRPr lang="en-US" sz="2400" dirty="0"/>
          </a:p>
          <a:p>
            <a:pPr marL="0" indent="0" algn="l">
              <a:spcAft>
                <a:spcPts val="1200"/>
              </a:spcAft>
              <a:buNone/>
            </a:pPr>
            <a:r>
              <a:rPr lang="en-US" sz="2400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Quantum mechanically, the row products are +I, but one column product is −I.</a:t>
            </a:r>
            <a:endParaRPr lang="en-US" sz="2400" dirty="0"/>
          </a:p>
        </p:txBody>
      </p: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DF38BFF0-1CB1-4AC4-9838-C290179D4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32" y="4556473"/>
            <a:ext cx="10442448" cy="8553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A2A2A"/>
                </a:solidFill>
                <a:latin typeface="UCL Sans" pitchFamily="34" charset="0"/>
                <a:ea typeface="UCL Sans" pitchFamily="34" charset="-122"/>
                <a:cs typeface="UCL Sans" pitchFamily="34" charset="-120"/>
              </a:rPr>
              <a:t>Classically, multiplying all six constraints counts each observable twice, so the total product must be +1. The square demands −1.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49CE-6DAA-73B6-ECE7-EDF3BC4C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Contextuality?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C0CF5-5569-4600-FFE7-F16BCA860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39" y="1700808"/>
            <a:ext cx="9946032" cy="417646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Computational resource: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(Google Quantum AI, 2025): </a:t>
            </a:r>
            <a:r>
              <a:rPr lang="en-US" dirty="0"/>
              <a:t>Quantum contextuality enables certain tasks to be performed with success probabilities beyond classical limits.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(Khu et al., 2025): </a:t>
            </a:r>
            <a:r>
              <a:rPr lang="en-GB" dirty="0"/>
              <a:t>Contextuality is a</a:t>
            </a:r>
            <a:r>
              <a:rPr lang="en-US" dirty="0"/>
              <a:t>n intrinsic feature of important classes of fault-tolerant QEC codes and protocols.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Foundational question: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 contextual formalism may offer a more coherent conceptual foundation for quantum theory.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5A7BF-1B1E-DBDE-8D58-913DEE055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53C7F91-C859-1C4D-B061-963A35A2ECCC}" type="slidenum">
              <a:rPr lang="en-GB" noProof="1" smtClean="0"/>
              <a:pPr algn="ctr"/>
              <a:t>8</a:t>
            </a:fld>
            <a:r>
              <a:rPr lang="en-GB" noProof="1"/>
              <a:t> / 21</a:t>
            </a:r>
          </a:p>
        </p:txBody>
      </p:sp>
    </p:spTree>
    <p:extLst>
      <p:ext uri="{BB962C8B-B14F-4D97-AF65-F5344CB8AC3E}">
        <p14:creationId xmlns:p14="http://schemas.microsoft.com/office/powerpoint/2010/main" val="12637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A1C25-6E70-7652-1B98-40D77EE1D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5681-49D2-7992-F8CD-6C806869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Requirements for Mathematical Formalisms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15F74-CC0A-3691-6AC8-B293B84FC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C7F91-C859-1C4D-B061-963A35A2ECCC}" type="slidenum">
              <a:rPr lang="en-GB" noProof="1" smtClean="0"/>
              <a:pPr/>
              <a:t>9</a:t>
            </a:fld>
            <a:r>
              <a:rPr lang="en-GB" noProof="1"/>
              <a:t> / 21</a:t>
            </a:r>
            <a:endParaRPr lang="en-GB" sz="1600" noProof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312B9-C1CC-6A4D-E096-0C978F892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dirty="0"/>
              <a:t>Begin from measurement contexts as the basic objects.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dirty="0"/>
              <a:t>Avoid assuming globally defined classical values.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dirty="0"/>
              <a:t>Capture how compatible measurements combine locally.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dirty="0"/>
              <a:t>Explain contextuality as a structural feature arising from the formalism.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dirty="0"/>
              <a:t>Build toward an operational reformulation of quantum theory.</a:t>
            </a:r>
          </a:p>
        </p:txBody>
      </p:sp>
    </p:spTree>
    <p:extLst>
      <p:ext uri="{BB962C8B-B14F-4D97-AF65-F5344CB8AC3E}">
        <p14:creationId xmlns:p14="http://schemas.microsoft.com/office/powerpoint/2010/main" val="33425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L Slides templates - Dark pages">
  <a:themeElements>
    <a:clrScheme name="UCL Brand colours dark pages">
      <a:dk1>
        <a:srgbClr val="000000"/>
      </a:dk1>
      <a:lt1>
        <a:srgbClr val="FAFAFA"/>
      </a:lt1>
      <a:dk2>
        <a:srgbClr val="000000"/>
      </a:dk2>
      <a:lt2>
        <a:srgbClr val="E8E8E8"/>
      </a:lt2>
      <a:accent1>
        <a:srgbClr val="361A54"/>
      </a:accent1>
      <a:accent2>
        <a:srgbClr val="993AFF"/>
      </a:accent2>
      <a:accent3>
        <a:srgbClr val="B982FF"/>
      </a:accent3>
      <a:accent4>
        <a:srgbClr val="DDBDFF"/>
      </a:accent4>
      <a:accent5>
        <a:srgbClr val="EEDEFF"/>
      </a:accent5>
      <a:accent6>
        <a:srgbClr val="30D6FF"/>
      </a:accent6>
      <a:hlink>
        <a:srgbClr val="30D6FF"/>
      </a:hlink>
      <a:folHlink>
        <a:srgbClr val="FAFA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1" id="{03EB46CC-B1FB-0244-9109-6997B9E95799}" vid="{5BA51BBD-C1D0-154C-92C9-0E12F96178C2}"/>
    </a:ext>
  </a:extLst>
</a:theme>
</file>

<file path=ppt/theme/theme2.xml><?xml version="1.0" encoding="utf-8"?>
<a:theme xmlns:a="http://schemas.openxmlformats.org/drawingml/2006/main" name="1_UCL Slides templates - Light pages">
  <a:themeElements>
    <a:clrScheme name="UCL Brand colours light pages">
      <a:dk1>
        <a:srgbClr val="000000"/>
      </a:dk1>
      <a:lt1>
        <a:srgbClr val="FAFAFA"/>
      </a:lt1>
      <a:dk2>
        <a:srgbClr val="000000"/>
      </a:dk2>
      <a:lt2>
        <a:srgbClr val="E8E8E8"/>
      </a:lt2>
      <a:accent1>
        <a:srgbClr val="361A54"/>
      </a:accent1>
      <a:accent2>
        <a:srgbClr val="993AFF"/>
      </a:accent2>
      <a:accent3>
        <a:srgbClr val="B982FF"/>
      </a:accent3>
      <a:accent4>
        <a:srgbClr val="DDBDFF"/>
      </a:accent4>
      <a:accent5>
        <a:srgbClr val="EEDEFF"/>
      </a:accent5>
      <a:accent6>
        <a:srgbClr val="30D6FF"/>
      </a:accent6>
      <a:hlink>
        <a:srgbClr val="12239E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1" id="{03EB46CC-B1FB-0244-9109-6997B9E95799}" vid="{FB587972-FD9C-8740-85EB-DC370750D205}"/>
    </a:ext>
  </a:extLst>
</a:theme>
</file>

<file path=ppt/theme/theme3.xml><?xml version="1.0" encoding="utf-8"?>
<a:theme xmlns:a="http://schemas.openxmlformats.org/drawingml/2006/main" name="UCL Instructions ">
  <a:themeElements>
    <a:clrScheme name="UCL Brand colours light pages">
      <a:dk1>
        <a:srgbClr val="000000"/>
      </a:dk1>
      <a:lt1>
        <a:srgbClr val="FAFAFA"/>
      </a:lt1>
      <a:dk2>
        <a:srgbClr val="000000"/>
      </a:dk2>
      <a:lt2>
        <a:srgbClr val="E8E8E8"/>
      </a:lt2>
      <a:accent1>
        <a:srgbClr val="361A54"/>
      </a:accent1>
      <a:accent2>
        <a:srgbClr val="993AFF"/>
      </a:accent2>
      <a:accent3>
        <a:srgbClr val="B982FF"/>
      </a:accent3>
      <a:accent4>
        <a:srgbClr val="DDBDFF"/>
      </a:accent4>
      <a:accent5>
        <a:srgbClr val="EEDEFF"/>
      </a:accent5>
      <a:accent6>
        <a:srgbClr val="30D6FF"/>
      </a:accent6>
      <a:hlink>
        <a:srgbClr val="12239E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1" id="{03EB46CC-B1FB-0244-9109-6997B9E95799}" vid="{FEB933EE-5548-3E4C-A2E1-7EB6484A1F8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2564</TotalTime>
  <Words>1477</Words>
  <Application>Microsoft Macintosh PowerPoint</Application>
  <PresentationFormat>Widescreen</PresentationFormat>
  <Paragraphs>185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UCL Sans</vt:lpstr>
      <vt:lpstr>UCL Sans SemiBold</vt:lpstr>
      <vt:lpstr>Arial</vt:lpstr>
      <vt:lpstr>Aptos</vt:lpstr>
      <vt:lpstr>Cambria Math</vt:lpstr>
      <vt:lpstr>Wingdings</vt:lpstr>
      <vt:lpstr>UCL Slides templates - Dark pages</vt:lpstr>
      <vt:lpstr>1_UCL Slides templates - Light pages</vt:lpstr>
      <vt:lpstr>UCL Instructions </vt:lpstr>
      <vt:lpstr>Operator Satisfiability under Commutation-Group Constraints</vt:lpstr>
      <vt:lpstr>Outline</vt:lpstr>
      <vt:lpstr>Main Implications</vt:lpstr>
      <vt:lpstr>Contextuality: the obstruction</vt:lpstr>
      <vt:lpstr>Kochen-Specker Arguments</vt:lpstr>
      <vt:lpstr>Kochen-Specker Arguments</vt:lpstr>
      <vt:lpstr>Peres-Mermin Square</vt:lpstr>
      <vt:lpstr>Why Contextuality?</vt:lpstr>
      <vt:lpstr>Requirements for Mathematical Formalisms</vt:lpstr>
      <vt:lpstr>Partial Boolean Algebra</vt:lpstr>
      <vt:lpstr>Partial Boolean Algebra</vt:lpstr>
      <vt:lpstr>Commutation Groups</vt:lpstr>
      <vt:lpstr>Commutation Groups</vt:lpstr>
      <vt:lpstr>Partial Commutative Algebra</vt:lpstr>
      <vt:lpstr>Correspondence in the Linear Fragment</vt:lpstr>
      <vt:lpstr>Main Result: Operator Satisfiability</vt:lpstr>
      <vt:lpstr>Main Result: Operator Satisfiability</vt:lpstr>
      <vt:lpstr>Main Result: Operator Satisfiability</vt:lpstr>
      <vt:lpstr>Main Result: Operator Satisfiability</vt:lpstr>
      <vt:lpstr>Main Result: Operator Satisfiability</vt:lpstr>
      <vt:lpstr>Future Work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UCL-PowerPoint-Template-UCL-Sans-2.0</dc:title>
  <dc:subject/>
  <dc:creator>Elisavet Vlachaki</dc:creator>
  <cp:keywords/>
  <dc:description/>
  <cp:lastModifiedBy>Jennivine Chen</cp:lastModifiedBy>
  <cp:revision>66</cp:revision>
  <dcterms:created xsi:type="dcterms:W3CDTF">2026-06-12T09:35:30Z</dcterms:created>
  <dcterms:modified xsi:type="dcterms:W3CDTF">2026-07-06T07:39:54Z</dcterms:modified>
  <cp:category/>
</cp:coreProperties>
</file>